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6"/>
  </p:notesMasterIdLst>
  <p:sldIdLst>
    <p:sldId id="256" r:id="rId2"/>
    <p:sldId id="257" r:id="rId3"/>
    <p:sldId id="258" r:id="rId4"/>
    <p:sldId id="259" r:id="rId5"/>
    <p:sldId id="271" r:id="rId6"/>
    <p:sldId id="380" r:id="rId7"/>
    <p:sldId id="260" r:id="rId8"/>
    <p:sldId id="454" r:id="rId9"/>
    <p:sldId id="393" r:id="rId10"/>
    <p:sldId id="392" r:id="rId11"/>
    <p:sldId id="390" r:id="rId12"/>
    <p:sldId id="394" r:id="rId13"/>
    <p:sldId id="262" r:id="rId14"/>
    <p:sldId id="263" r:id="rId15"/>
    <p:sldId id="264" r:id="rId16"/>
    <p:sldId id="265" r:id="rId17"/>
    <p:sldId id="266" r:id="rId18"/>
    <p:sldId id="267" r:id="rId19"/>
    <p:sldId id="395" r:id="rId20"/>
    <p:sldId id="268" r:id="rId21"/>
    <p:sldId id="372" r:id="rId22"/>
    <p:sldId id="373" r:id="rId23"/>
    <p:sldId id="269" r:id="rId24"/>
    <p:sldId id="270" r:id="rId25"/>
    <p:sldId id="482" r:id="rId26"/>
    <p:sldId id="275" r:id="rId27"/>
    <p:sldId id="483" r:id="rId28"/>
    <p:sldId id="428" r:id="rId29"/>
    <p:sldId id="281" r:id="rId30"/>
    <p:sldId id="282" r:id="rId31"/>
    <p:sldId id="283" r:id="rId32"/>
    <p:sldId id="284" r:id="rId33"/>
    <p:sldId id="285" r:id="rId34"/>
    <p:sldId id="286" r:id="rId35"/>
    <p:sldId id="517" r:id="rId36"/>
    <p:sldId id="288" r:id="rId37"/>
    <p:sldId id="289" r:id="rId38"/>
    <p:sldId id="290" r:id="rId39"/>
    <p:sldId id="291" r:id="rId40"/>
    <p:sldId id="292" r:id="rId41"/>
    <p:sldId id="501" r:id="rId42"/>
    <p:sldId id="516" r:id="rId43"/>
    <p:sldId id="522" r:id="rId44"/>
    <p:sldId id="520" r:id="rId45"/>
    <p:sldId id="538" r:id="rId46"/>
    <p:sldId id="518" r:id="rId47"/>
    <p:sldId id="539" r:id="rId48"/>
    <p:sldId id="293" r:id="rId49"/>
    <p:sldId id="296" r:id="rId50"/>
    <p:sldId id="511" r:id="rId51"/>
    <p:sldId id="510" r:id="rId52"/>
    <p:sldId id="512" r:id="rId53"/>
    <p:sldId id="513" r:id="rId54"/>
    <p:sldId id="515" r:id="rId55"/>
    <p:sldId id="297" r:id="rId56"/>
    <p:sldId id="533" r:id="rId57"/>
    <p:sldId id="523" r:id="rId58"/>
    <p:sldId id="514" r:id="rId59"/>
    <p:sldId id="298" r:id="rId60"/>
    <p:sldId id="528" r:id="rId61"/>
    <p:sldId id="540" r:id="rId62"/>
    <p:sldId id="541" r:id="rId63"/>
    <p:sldId id="542" r:id="rId64"/>
    <p:sldId id="530" r:id="rId65"/>
    <p:sldId id="531" r:id="rId66"/>
    <p:sldId id="532" r:id="rId67"/>
    <p:sldId id="534" r:id="rId68"/>
    <p:sldId id="535" r:id="rId69"/>
    <p:sldId id="536" r:id="rId70"/>
    <p:sldId id="537" r:id="rId71"/>
    <p:sldId id="300" r:id="rId72"/>
    <p:sldId id="301" r:id="rId73"/>
    <p:sldId id="543" r:id="rId74"/>
    <p:sldId id="544" r:id="rId75"/>
    <p:sldId id="545" r:id="rId76"/>
    <p:sldId id="546" r:id="rId77"/>
    <p:sldId id="547" r:id="rId78"/>
    <p:sldId id="302" r:id="rId79"/>
    <p:sldId id="548" r:id="rId80"/>
    <p:sldId id="303" r:id="rId81"/>
    <p:sldId id="549" r:id="rId82"/>
    <p:sldId id="550" r:id="rId83"/>
    <p:sldId id="552" r:id="rId84"/>
    <p:sldId id="551" r:id="rId85"/>
    <p:sldId id="304" r:id="rId86"/>
    <p:sldId id="305" r:id="rId87"/>
    <p:sldId id="306" r:id="rId88"/>
    <p:sldId id="307" r:id="rId89"/>
    <p:sldId id="553" r:id="rId90"/>
    <p:sldId id="308" r:id="rId91"/>
    <p:sldId id="309" r:id="rId92"/>
    <p:sldId id="310" r:id="rId93"/>
    <p:sldId id="311" r:id="rId94"/>
    <p:sldId id="312" r:id="rId95"/>
    <p:sldId id="313" r:id="rId96"/>
    <p:sldId id="314" r:id="rId97"/>
    <p:sldId id="315" r:id="rId98"/>
    <p:sldId id="316" r:id="rId99"/>
    <p:sldId id="317" r:id="rId100"/>
    <p:sldId id="318" r:id="rId101"/>
    <p:sldId id="429" r:id="rId102"/>
    <p:sldId id="319" r:id="rId103"/>
    <p:sldId id="320" r:id="rId104"/>
    <p:sldId id="427" r:id="rId105"/>
    <p:sldId id="321" r:id="rId106"/>
    <p:sldId id="322" r:id="rId107"/>
    <p:sldId id="353" r:id="rId108"/>
    <p:sldId id="455" r:id="rId109"/>
    <p:sldId id="355" r:id="rId110"/>
    <p:sldId id="356" r:id="rId111"/>
    <p:sldId id="357" r:id="rId112"/>
    <p:sldId id="554" r:id="rId113"/>
    <p:sldId id="324" r:id="rId114"/>
    <p:sldId id="487" r:id="rId115"/>
    <p:sldId id="326" r:id="rId116"/>
    <p:sldId id="432" r:id="rId117"/>
    <p:sldId id="433" r:id="rId118"/>
    <p:sldId id="434" r:id="rId119"/>
    <p:sldId id="435" r:id="rId120"/>
    <p:sldId id="436" r:id="rId121"/>
    <p:sldId id="459" r:id="rId122"/>
    <p:sldId id="460" r:id="rId123"/>
    <p:sldId id="346" r:id="rId124"/>
    <p:sldId id="347" r:id="rId125"/>
    <p:sldId id="348" r:id="rId126"/>
    <p:sldId id="349" r:id="rId127"/>
    <p:sldId id="352" r:id="rId128"/>
    <p:sldId id="350" r:id="rId129"/>
    <p:sldId id="506" r:id="rId130"/>
    <p:sldId id="504" r:id="rId131"/>
    <p:sldId id="505" r:id="rId132"/>
    <p:sldId id="507" r:id="rId133"/>
    <p:sldId id="508" r:id="rId134"/>
    <p:sldId id="442" r:id="rId135"/>
    <p:sldId id="555" r:id="rId136"/>
    <p:sldId id="444" r:id="rId137"/>
    <p:sldId id="445" r:id="rId138"/>
    <p:sldId id="446" r:id="rId139"/>
    <p:sldId id="449" r:id="rId140"/>
    <p:sldId id="450" r:id="rId141"/>
    <p:sldId id="437" r:id="rId142"/>
    <p:sldId id="402" r:id="rId143"/>
    <p:sldId id="403" r:id="rId144"/>
    <p:sldId id="404" r:id="rId145"/>
    <p:sldId id="405" r:id="rId146"/>
    <p:sldId id="406" r:id="rId147"/>
    <p:sldId id="438" r:id="rId148"/>
    <p:sldId id="407" r:id="rId149"/>
    <p:sldId id="408" r:id="rId150"/>
    <p:sldId id="409" r:id="rId151"/>
    <p:sldId id="410" r:id="rId152"/>
    <p:sldId id="411" r:id="rId153"/>
    <p:sldId id="412" r:id="rId154"/>
    <p:sldId id="413" r:id="rId155"/>
    <p:sldId id="414" r:id="rId156"/>
    <p:sldId id="462" r:id="rId157"/>
    <p:sldId id="415" r:id="rId158"/>
    <p:sldId id="416" r:id="rId159"/>
    <p:sldId id="488" r:id="rId160"/>
    <p:sldId id="417" r:id="rId161"/>
    <p:sldId id="418" r:id="rId162"/>
    <p:sldId id="489" r:id="rId163"/>
    <p:sldId id="490" r:id="rId164"/>
    <p:sldId id="556" r:id="rId165"/>
    <p:sldId id="425" r:id="rId166"/>
    <p:sldId id="557" r:id="rId167"/>
    <p:sldId id="561" r:id="rId168"/>
    <p:sldId id="461" r:id="rId169"/>
    <p:sldId id="463" r:id="rId170"/>
    <p:sldId id="558" r:id="rId171"/>
    <p:sldId id="466" r:id="rId172"/>
    <p:sldId id="467" r:id="rId173"/>
    <p:sldId id="468" r:id="rId174"/>
    <p:sldId id="469" r:id="rId175"/>
    <p:sldId id="470" r:id="rId176"/>
    <p:sldId id="493" r:id="rId177"/>
    <p:sldId id="473" r:id="rId178"/>
    <p:sldId id="562" r:id="rId179"/>
    <p:sldId id="471" r:id="rId180"/>
    <p:sldId id="560" r:id="rId181"/>
    <p:sldId id="495" r:id="rId182"/>
    <p:sldId id="563" r:id="rId183"/>
    <p:sldId id="496" r:id="rId184"/>
    <p:sldId id="478" r:id="rId185"/>
    <p:sldId id="497" r:id="rId186"/>
    <p:sldId id="479" r:id="rId187"/>
    <p:sldId id="498" r:id="rId188"/>
    <p:sldId id="566" r:id="rId189"/>
    <p:sldId id="564" r:id="rId190"/>
    <p:sldId id="565" r:id="rId191"/>
    <p:sldId id="567" r:id="rId192"/>
    <p:sldId id="568" r:id="rId193"/>
    <p:sldId id="569" r:id="rId194"/>
    <p:sldId id="570" r:id="rId19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627" autoAdjust="0"/>
    <p:restoredTop sz="94630"/>
  </p:normalViewPr>
  <p:slideViewPr>
    <p:cSldViewPr>
      <p:cViewPr>
        <p:scale>
          <a:sx n="107" d="100"/>
          <a:sy n="107" d="100"/>
        </p:scale>
        <p:origin x="1576" y="-27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42" Type="http://schemas.openxmlformats.org/officeDocument/2006/relationships/slide" Target="slides/slide141.xml"/><Relationship Id="rId143" Type="http://schemas.openxmlformats.org/officeDocument/2006/relationships/slide" Target="slides/slide142.xml"/><Relationship Id="rId144" Type="http://schemas.openxmlformats.org/officeDocument/2006/relationships/slide" Target="slides/slide143.xml"/><Relationship Id="rId145" Type="http://schemas.openxmlformats.org/officeDocument/2006/relationships/slide" Target="slides/slide144.xml"/><Relationship Id="rId146" Type="http://schemas.openxmlformats.org/officeDocument/2006/relationships/slide" Target="slides/slide145.xml"/><Relationship Id="rId147" Type="http://schemas.openxmlformats.org/officeDocument/2006/relationships/slide" Target="slides/slide146.xml"/><Relationship Id="rId148" Type="http://schemas.openxmlformats.org/officeDocument/2006/relationships/slide" Target="slides/slide147.xml"/><Relationship Id="rId149" Type="http://schemas.openxmlformats.org/officeDocument/2006/relationships/slide" Target="slides/slide148.xml"/><Relationship Id="rId180" Type="http://schemas.openxmlformats.org/officeDocument/2006/relationships/slide" Target="slides/slide179.xml"/><Relationship Id="rId181" Type="http://schemas.openxmlformats.org/officeDocument/2006/relationships/slide" Target="slides/slide180.xml"/><Relationship Id="rId182" Type="http://schemas.openxmlformats.org/officeDocument/2006/relationships/slide" Target="slides/slide18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83" Type="http://schemas.openxmlformats.org/officeDocument/2006/relationships/slide" Target="slides/slide182.xml"/><Relationship Id="rId184" Type="http://schemas.openxmlformats.org/officeDocument/2006/relationships/slide" Target="slides/slide183.xml"/><Relationship Id="rId185" Type="http://schemas.openxmlformats.org/officeDocument/2006/relationships/slide" Target="slides/slide184.xml"/><Relationship Id="rId186" Type="http://schemas.openxmlformats.org/officeDocument/2006/relationships/slide" Target="slides/slide185.xml"/><Relationship Id="rId187" Type="http://schemas.openxmlformats.org/officeDocument/2006/relationships/slide" Target="slides/slide186.xml"/><Relationship Id="rId188" Type="http://schemas.openxmlformats.org/officeDocument/2006/relationships/slide" Target="slides/slide187.xml"/><Relationship Id="rId189" Type="http://schemas.openxmlformats.org/officeDocument/2006/relationships/slide" Target="slides/slide18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slide" Target="slides/slide118.xml"/><Relationship Id="rId150" Type="http://schemas.openxmlformats.org/officeDocument/2006/relationships/slide" Target="slides/slide149.xml"/><Relationship Id="rId151" Type="http://schemas.openxmlformats.org/officeDocument/2006/relationships/slide" Target="slides/slide150.xml"/><Relationship Id="rId152" Type="http://schemas.openxmlformats.org/officeDocument/2006/relationships/slide" Target="slides/slide15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53" Type="http://schemas.openxmlformats.org/officeDocument/2006/relationships/slide" Target="slides/slide152.xml"/><Relationship Id="rId154" Type="http://schemas.openxmlformats.org/officeDocument/2006/relationships/slide" Target="slides/slide153.xml"/><Relationship Id="rId155" Type="http://schemas.openxmlformats.org/officeDocument/2006/relationships/slide" Target="slides/slide154.xml"/><Relationship Id="rId156" Type="http://schemas.openxmlformats.org/officeDocument/2006/relationships/slide" Target="slides/slide155.xml"/><Relationship Id="rId157" Type="http://schemas.openxmlformats.org/officeDocument/2006/relationships/slide" Target="slides/slide156.xml"/><Relationship Id="rId158" Type="http://schemas.openxmlformats.org/officeDocument/2006/relationships/slide" Target="slides/slide157.xml"/><Relationship Id="rId159" Type="http://schemas.openxmlformats.org/officeDocument/2006/relationships/slide" Target="slides/slide158.xml"/><Relationship Id="rId190" Type="http://schemas.openxmlformats.org/officeDocument/2006/relationships/slide" Target="slides/slide189.xml"/><Relationship Id="rId191" Type="http://schemas.openxmlformats.org/officeDocument/2006/relationships/slide" Target="slides/slide190.xml"/><Relationship Id="rId192" Type="http://schemas.openxmlformats.org/officeDocument/2006/relationships/slide" Target="slides/slide191.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193" Type="http://schemas.openxmlformats.org/officeDocument/2006/relationships/slide" Target="slides/slide192.xml"/><Relationship Id="rId194" Type="http://schemas.openxmlformats.org/officeDocument/2006/relationships/slide" Target="slides/slide193.xml"/><Relationship Id="rId195" Type="http://schemas.openxmlformats.org/officeDocument/2006/relationships/slide" Target="slides/slide194.xml"/><Relationship Id="rId196" Type="http://schemas.openxmlformats.org/officeDocument/2006/relationships/notesMaster" Target="notesMasters/notesMaster1.xml"/><Relationship Id="rId197" Type="http://schemas.openxmlformats.org/officeDocument/2006/relationships/presProps" Target="presProps.xml"/><Relationship Id="rId198" Type="http://schemas.openxmlformats.org/officeDocument/2006/relationships/viewProps" Target="viewProps.xml"/><Relationship Id="rId199" Type="http://schemas.openxmlformats.org/officeDocument/2006/relationships/theme" Target="theme/theme1.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120" Type="http://schemas.openxmlformats.org/officeDocument/2006/relationships/slide" Target="slides/slide119.xml"/><Relationship Id="rId121" Type="http://schemas.openxmlformats.org/officeDocument/2006/relationships/slide" Target="slides/slide120.xml"/><Relationship Id="rId122" Type="http://schemas.openxmlformats.org/officeDocument/2006/relationships/slide" Target="slides/slide121.xml"/><Relationship Id="rId123" Type="http://schemas.openxmlformats.org/officeDocument/2006/relationships/slide" Target="slides/slide122.xml"/><Relationship Id="rId124" Type="http://schemas.openxmlformats.org/officeDocument/2006/relationships/slide" Target="slides/slide123.xml"/><Relationship Id="rId125" Type="http://schemas.openxmlformats.org/officeDocument/2006/relationships/slide" Target="slides/slide124.xml"/><Relationship Id="rId126" Type="http://schemas.openxmlformats.org/officeDocument/2006/relationships/slide" Target="slides/slide125.xml"/><Relationship Id="rId127" Type="http://schemas.openxmlformats.org/officeDocument/2006/relationships/slide" Target="slides/slide126.xml"/><Relationship Id="rId128" Type="http://schemas.openxmlformats.org/officeDocument/2006/relationships/slide" Target="slides/slide127.xml"/><Relationship Id="rId129" Type="http://schemas.openxmlformats.org/officeDocument/2006/relationships/slide" Target="slides/slide128.xml"/><Relationship Id="rId160" Type="http://schemas.openxmlformats.org/officeDocument/2006/relationships/slide" Target="slides/slide159.xml"/><Relationship Id="rId161" Type="http://schemas.openxmlformats.org/officeDocument/2006/relationships/slide" Target="slides/slide160.xml"/><Relationship Id="rId162" Type="http://schemas.openxmlformats.org/officeDocument/2006/relationships/slide" Target="slides/slide16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63" Type="http://schemas.openxmlformats.org/officeDocument/2006/relationships/slide" Target="slides/slide162.xml"/><Relationship Id="rId164" Type="http://schemas.openxmlformats.org/officeDocument/2006/relationships/slide" Target="slides/slide163.xml"/><Relationship Id="rId165" Type="http://schemas.openxmlformats.org/officeDocument/2006/relationships/slide" Target="slides/slide164.xml"/><Relationship Id="rId166" Type="http://schemas.openxmlformats.org/officeDocument/2006/relationships/slide" Target="slides/slide165.xml"/><Relationship Id="rId167" Type="http://schemas.openxmlformats.org/officeDocument/2006/relationships/slide" Target="slides/slide166.xml"/><Relationship Id="rId168" Type="http://schemas.openxmlformats.org/officeDocument/2006/relationships/slide" Target="slides/slide167.xml"/><Relationship Id="rId169" Type="http://schemas.openxmlformats.org/officeDocument/2006/relationships/slide" Target="slides/slide168.xml"/><Relationship Id="rId200" Type="http://schemas.openxmlformats.org/officeDocument/2006/relationships/tableStyles" Target="tableStyles.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30" Type="http://schemas.openxmlformats.org/officeDocument/2006/relationships/slide" Target="slides/slide129.xml"/><Relationship Id="rId131" Type="http://schemas.openxmlformats.org/officeDocument/2006/relationships/slide" Target="slides/slide130.xml"/><Relationship Id="rId132" Type="http://schemas.openxmlformats.org/officeDocument/2006/relationships/slide" Target="slides/slide131.xml"/><Relationship Id="rId133" Type="http://schemas.openxmlformats.org/officeDocument/2006/relationships/slide" Target="slides/slide132.xml"/><Relationship Id="rId134" Type="http://schemas.openxmlformats.org/officeDocument/2006/relationships/slide" Target="slides/slide133.xml"/><Relationship Id="rId135" Type="http://schemas.openxmlformats.org/officeDocument/2006/relationships/slide" Target="slides/slide134.xml"/><Relationship Id="rId136" Type="http://schemas.openxmlformats.org/officeDocument/2006/relationships/slide" Target="slides/slide135.xml"/><Relationship Id="rId137" Type="http://schemas.openxmlformats.org/officeDocument/2006/relationships/slide" Target="slides/slide136.xml"/><Relationship Id="rId138" Type="http://schemas.openxmlformats.org/officeDocument/2006/relationships/slide" Target="slides/slide137.xml"/><Relationship Id="rId139" Type="http://schemas.openxmlformats.org/officeDocument/2006/relationships/slide" Target="slides/slide138.xml"/><Relationship Id="rId170" Type="http://schemas.openxmlformats.org/officeDocument/2006/relationships/slide" Target="slides/slide169.xml"/><Relationship Id="rId171" Type="http://schemas.openxmlformats.org/officeDocument/2006/relationships/slide" Target="slides/slide170.xml"/><Relationship Id="rId172" Type="http://schemas.openxmlformats.org/officeDocument/2006/relationships/slide" Target="slides/slide171.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173" Type="http://schemas.openxmlformats.org/officeDocument/2006/relationships/slide" Target="slides/slide172.xml"/><Relationship Id="rId174" Type="http://schemas.openxmlformats.org/officeDocument/2006/relationships/slide" Target="slides/slide173.xml"/><Relationship Id="rId175" Type="http://schemas.openxmlformats.org/officeDocument/2006/relationships/slide" Target="slides/slide174.xml"/><Relationship Id="rId176" Type="http://schemas.openxmlformats.org/officeDocument/2006/relationships/slide" Target="slides/slide175.xml"/><Relationship Id="rId177" Type="http://schemas.openxmlformats.org/officeDocument/2006/relationships/slide" Target="slides/slide176.xml"/><Relationship Id="rId178" Type="http://schemas.openxmlformats.org/officeDocument/2006/relationships/slide" Target="slides/slide177.xml"/><Relationship Id="rId179" Type="http://schemas.openxmlformats.org/officeDocument/2006/relationships/slide" Target="slides/slide17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100" Type="http://schemas.openxmlformats.org/officeDocument/2006/relationships/slide" Target="slides/slide99.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40" Type="http://schemas.openxmlformats.org/officeDocument/2006/relationships/slide" Target="slides/slide139.xml"/><Relationship Id="rId141" Type="http://schemas.openxmlformats.org/officeDocument/2006/relationships/slide" Target="slides/slide140.xml"/></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E"/>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BFCC531-2A8C-4A46-8583-4B163D8E2A9B}" type="datetimeFigureOut">
              <a:rPr lang="en-IE" smtClean="0"/>
              <a:t>29/01/2017</a:t>
            </a:fld>
            <a:endParaRPr lang="en-IE"/>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E"/>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E"/>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E"/>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4BF9310-3A8C-4A51-B0F2-D80CD0BFA424}" type="slidenum">
              <a:rPr lang="en-IE" smtClean="0"/>
              <a:t>‹#›</a:t>
            </a:fld>
            <a:endParaRPr lang="en-IE"/>
          </a:p>
        </p:txBody>
      </p:sp>
    </p:spTree>
    <p:extLst>
      <p:ext uri="{BB962C8B-B14F-4D97-AF65-F5344CB8AC3E}">
        <p14:creationId xmlns:p14="http://schemas.microsoft.com/office/powerpoint/2010/main" val="433568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10"/>
          </p:nvPr>
        </p:nvSpPr>
        <p:spPr/>
        <p:txBody>
          <a:bodyPr/>
          <a:lstStyle/>
          <a:p>
            <a:fld id="{14BF9310-3A8C-4A51-B0F2-D80CD0BFA424}" type="slidenum">
              <a:rPr lang="en-IE" smtClean="0"/>
              <a:t>34</a:t>
            </a:fld>
            <a:endParaRPr lang="en-IE"/>
          </a:p>
        </p:txBody>
      </p:sp>
    </p:spTree>
    <p:extLst>
      <p:ext uri="{BB962C8B-B14F-4D97-AF65-F5344CB8AC3E}">
        <p14:creationId xmlns:p14="http://schemas.microsoft.com/office/powerpoint/2010/main" val="42123953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10"/>
          </p:nvPr>
        </p:nvSpPr>
        <p:spPr/>
        <p:txBody>
          <a:bodyPr/>
          <a:lstStyle/>
          <a:p>
            <a:fld id="{14BF9310-3A8C-4A51-B0F2-D80CD0BFA424}" type="slidenum">
              <a:rPr lang="en-IE" smtClean="0"/>
              <a:t>49</a:t>
            </a:fld>
            <a:endParaRPr lang="en-IE"/>
          </a:p>
        </p:txBody>
      </p:sp>
    </p:spTree>
    <p:extLst>
      <p:ext uri="{BB962C8B-B14F-4D97-AF65-F5344CB8AC3E}">
        <p14:creationId xmlns:p14="http://schemas.microsoft.com/office/powerpoint/2010/main" val="25957335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10"/>
          </p:nvPr>
        </p:nvSpPr>
        <p:spPr/>
        <p:txBody>
          <a:bodyPr/>
          <a:lstStyle/>
          <a:p>
            <a:fld id="{14BF9310-3A8C-4A51-B0F2-D80CD0BFA424}" type="slidenum">
              <a:rPr lang="en-IE" smtClean="0"/>
              <a:t>99</a:t>
            </a:fld>
            <a:endParaRPr lang="en-IE"/>
          </a:p>
        </p:txBody>
      </p:sp>
    </p:spTree>
    <p:extLst>
      <p:ext uri="{BB962C8B-B14F-4D97-AF65-F5344CB8AC3E}">
        <p14:creationId xmlns:p14="http://schemas.microsoft.com/office/powerpoint/2010/main" val="28798181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10"/>
          </p:nvPr>
        </p:nvSpPr>
        <p:spPr/>
        <p:txBody>
          <a:bodyPr/>
          <a:lstStyle/>
          <a:p>
            <a:fld id="{14BF9310-3A8C-4A51-B0F2-D80CD0BFA424}" type="slidenum">
              <a:rPr lang="en-IE" smtClean="0"/>
              <a:t>102</a:t>
            </a:fld>
            <a:endParaRPr lang="en-IE"/>
          </a:p>
        </p:txBody>
      </p:sp>
    </p:spTree>
    <p:extLst>
      <p:ext uri="{BB962C8B-B14F-4D97-AF65-F5344CB8AC3E}">
        <p14:creationId xmlns:p14="http://schemas.microsoft.com/office/powerpoint/2010/main" val="25943356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10"/>
          </p:nvPr>
        </p:nvSpPr>
        <p:spPr/>
        <p:txBody>
          <a:bodyPr/>
          <a:lstStyle/>
          <a:p>
            <a:fld id="{14BF9310-3A8C-4A51-B0F2-D80CD0BFA424}" type="slidenum">
              <a:rPr lang="en-IE" smtClean="0"/>
              <a:t>142</a:t>
            </a:fld>
            <a:endParaRPr lang="en-IE"/>
          </a:p>
        </p:txBody>
      </p:sp>
    </p:spTree>
    <p:extLst>
      <p:ext uri="{BB962C8B-B14F-4D97-AF65-F5344CB8AC3E}">
        <p14:creationId xmlns:p14="http://schemas.microsoft.com/office/powerpoint/2010/main" val="24416516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IE"/>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E"/>
          </a:p>
        </p:txBody>
      </p:sp>
      <p:sp>
        <p:nvSpPr>
          <p:cNvPr id="4" name="Date Placeholder 3"/>
          <p:cNvSpPr>
            <a:spLocks noGrp="1"/>
          </p:cNvSpPr>
          <p:nvPr>
            <p:ph type="dt" sz="half" idx="10"/>
          </p:nvPr>
        </p:nvSpPr>
        <p:spPr/>
        <p:txBody>
          <a:bodyPr/>
          <a:lstStyle/>
          <a:p>
            <a:fld id="{923D986F-599B-4484-9C71-F17DD14EE9AB}" type="datetimeFigureOut">
              <a:rPr lang="en-IE" smtClean="0"/>
              <a:t>29/01/2017</a:t>
            </a:fld>
            <a:endParaRPr lang="en-IE" dirty="0"/>
          </a:p>
        </p:txBody>
      </p:sp>
      <p:sp>
        <p:nvSpPr>
          <p:cNvPr id="5" name="Footer Placeholder 4"/>
          <p:cNvSpPr>
            <a:spLocks noGrp="1"/>
          </p:cNvSpPr>
          <p:nvPr>
            <p:ph type="ftr" sz="quarter" idx="11"/>
          </p:nvPr>
        </p:nvSpPr>
        <p:spPr/>
        <p:txBody>
          <a:bodyPr/>
          <a:lstStyle/>
          <a:p>
            <a:endParaRPr lang="en-IE" dirty="0"/>
          </a:p>
        </p:txBody>
      </p:sp>
      <p:sp>
        <p:nvSpPr>
          <p:cNvPr id="6" name="Slide Number Placeholder 5"/>
          <p:cNvSpPr>
            <a:spLocks noGrp="1"/>
          </p:cNvSpPr>
          <p:nvPr>
            <p:ph type="sldNum" sz="quarter" idx="12"/>
          </p:nvPr>
        </p:nvSpPr>
        <p:spPr/>
        <p:txBody>
          <a:bodyPr/>
          <a:lstStyle/>
          <a:p>
            <a:fld id="{684D66DA-5348-48B2-8B75-A4F6F15CFF56}" type="slidenum">
              <a:rPr lang="en-IE" smtClean="0"/>
              <a:t>‹#›</a:t>
            </a:fld>
            <a:endParaRPr lang="en-IE" dirty="0"/>
          </a:p>
        </p:txBody>
      </p:sp>
    </p:spTree>
    <p:extLst>
      <p:ext uri="{BB962C8B-B14F-4D97-AF65-F5344CB8AC3E}">
        <p14:creationId xmlns:p14="http://schemas.microsoft.com/office/powerpoint/2010/main" val="26386457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E"/>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E"/>
          </a:p>
        </p:txBody>
      </p:sp>
      <p:sp>
        <p:nvSpPr>
          <p:cNvPr id="4" name="Date Placeholder 3"/>
          <p:cNvSpPr>
            <a:spLocks noGrp="1"/>
          </p:cNvSpPr>
          <p:nvPr>
            <p:ph type="dt" sz="half" idx="10"/>
          </p:nvPr>
        </p:nvSpPr>
        <p:spPr/>
        <p:txBody>
          <a:bodyPr/>
          <a:lstStyle/>
          <a:p>
            <a:fld id="{923D986F-599B-4484-9C71-F17DD14EE9AB}" type="datetimeFigureOut">
              <a:rPr lang="en-IE" smtClean="0"/>
              <a:t>29/01/2017</a:t>
            </a:fld>
            <a:endParaRPr lang="en-IE" dirty="0"/>
          </a:p>
        </p:txBody>
      </p:sp>
      <p:sp>
        <p:nvSpPr>
          <p:cNvPr id="5" name="Footer Placeholder 4"/>
          <p:cNvSpPr>
            <a:spLocks noGrp="1"/>
          </p:cNvSpPr>
          <p:nvPr>
            <p:ph type="ftr" sz="quarter" idx="11"/>
          </p:nvPr>
        </p:nvSpPr>
        <p:spPr/>
        <p:txBody>
          <a:bodyPr/>
          <a:lstStyle/>
          <a:p>
            <a:endParaRPr lang="en-IE" dirty="0"/>
          </a:p>
        </p:txBody>
      </p:sp>
      <p:sp>
        <p:nvSpPr>
          <p:cNvPr id="6" name="Slide Number Placeholder 5"/>
          <p:cNvSpPr>
            <a:spLocks noGrp="1"/>
          </p:cNvSpPr>
          <p:nvPr>
            <p:ph type="sldNum" sz="quarter" idx="12"/>
          </p:nvPr>
        </p:nvSpPr>
        <p:spPr/>
        <p:txBody>
          <a:bodyPr/>
          <a:lstStyle/>
          <a:p>
            <a:fld id="{684D66DA-5348-48B2-8B75-A4F6F15CFF56}" type="slidenum">
              <a:rPr lang="en-IE" smtClean="0"/>
              <a:t>‹#›</a:t>
            </a:fld>
            <a:endParaRPr lang="en-IE" dirty="0"/>
          </a:p>
        </p:txBody>
      </p:sp>
    </p:spTree>
    <p:extLst>
      <p:ext uri="{BB962C8B-B14F-4D97-AF65-F5344CB8AC3E}">
        <p14:creationId xmlns:p14="http://schemas.microsoft.com/office/powerpoint/2010/main" val="17863613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IE"/>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E"/>
          </a:p>
        </p:txBody>
      </p:sp>
      <p:sp>
        <p:nvSpPr>
          <p:cNvPr id="4" name="Date Placeholder 3"/>
          <p:cNvSpPr>
            <a:spLocks noGrp="1"/>
          </p:cNvSpPr>
          <p:nvPr>
            <p:ph type="dt" sz="half" idx="10"/>
          </p:nvPr>
        </p:nvSpPr>
        <p:spPr/>
        <p:txBody>
          <a:bodyPr/>
          <a:lstStyle/>
          <a:p>
            <a:fld id="{923D986F-599B-4484-9C71-F17DD14EE9AB}" type="datetimeFigureOut">
              <a:rPr lang="en-IE" smtClean="0"/>
              <a:t>29/01/2017</a:t>
            </a:fld>
            <a:endParaRPr lang="en-IE" dirty="0"/>
          </a:p>
        </p:txBody>
      </p:sp>
      <p:sp>
        <p:nvSpPr>
          <p:cNvPr id="5" name="Footer Placeholder 4"/>
          <p:cNvSpPr>
            <a:spLocks noGrp="1"/>
          </p:cNvSpPr>
          <p:nvPr>
            <p:ph type="ftr" sz="quarter" idx="11"/>
          </p:nvPr>
        </p:nvSpPr>
        <p:spPr/>
        <p:txBody>
          <a:bodyPr/>
          <a:lstStyle/>
          <a:p>
            <a:endParaRPr lang="en-IE" dirty="0"/>
          </a:p>
        </p:txBody>
      </p:sp>
      <p:sp>
        <p:nvSpPr>
          <p:cNvPr id="6" name="Slide Number Placeholder 5"/>
          <p:cNvSpPr>
            <a:spLocks noGrp="1"/>
          </p:cNvSpPr>
          <p:nvPr>
            <p:ph type="sldNum" sz="quarter" idx="12"/>
          </p:nvPr>
        </p:nvSpPr>
        <p:spPr/>
        <p:txBody>
          <a:bodyPr/>
          <a:lstStyle/>
          <a:p>
            <a:fld id="{684D66DA-5348-48B2-8B75-A4F6F15CFF56}" type="slidenum">
              <a:rPr lang="en-IE" smtClean="0"/>
              <a:t>‹#›</a:t>
            </a:fld>
            <a:endParaRPr lang="en-IE" dirty="0"/>
          </a:p>
        </p:txBody>
      </p:sp>
    </p:spTree>
    <p:extLst>
      <p:ext uri="{BB962C8B-B14F-4D97-AF65-F5344CB8AC3E}">
        <p14:creationId xmlns:p14="http://schemas.microsoft.com/office/powerpoint/2010/main" val="1516767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E"/>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E"/>
          </a:p>
        </p:txBody>
      </p:sp>
      <p:sp>
        <p:nvSpPr>
          <p:cNvPr id="4" name="Date Placeholder 3"/>
          <p:cNvSpPr>
            <a:spLocks noGrp="1"/>
          </p:cNvSpPr>
          <p:nvPr>
            <p:ph type="dt" sz="half" idx="10"/>
          </p:nvPr>
        </p:nvSpPr>
        <p:spPr/>
        <p:txBody>
          <a:bodyPr/>
          <a:lstStyle/>
          <a:p>
            <a:fld id="{923D986F-599B-4484-9C71-F17DD14EE9AB}" type="datetimeFigureOut">
              <a:rPr lang="en-IE" smtClean="0"/>
              <a:t>29/01/2017</a:t>
            </a:fld>
            <a:endParaRPr lang="en-IE" dirty="0"/>
          </a:p>
        </p:txBody>
      </p:sp>
      <p:sp>
        <p:nvSpPr>
          <p:cNvPr id="5" name="Footer Placeholder 4"/>
          <p:cNvSpPr>
            <a:spLocks noGrp="1"/>
          </p:cNvSpPr>
          <p:nvPr>
            <p:ph type="ftr" sz="quarter" idx="11"/>
          </p:nvPr>
        </p:nvSpPr>
        <p:spPr/>
        <p:txBody>
          <a:bodyPr/>
          <a:lstStyle/>
          <a:p>
            <a:endParaRPr lang="en-IE" dirty="0"/>
          </a:p>
        </p:txBody>
      </p:sp>
      <p:sp>
        <p:nvSpPr>
          <p:cNvPr id="6" name="Slide Number Placeholder 5"/>
          <p:cNvSpPr>
            <a:spLocks noGrp="1"/>
          </p:cNvSpPr>
          <p:nvPr>
            <p:ph type="sldNum" sz="quarter" idx="12"/>
          </p:nvPr>
        </p:nvSpPr>
        <p:spPr/>
        <p:txBody>
          <a:bodyPr/>
          <a:lstStyle/>
          <a:p>
            <a:fld id="{684D66DA-5348-48B2-8B75-A4F6F15CFF56}" type="slidenum">
              <a:rPr lang="en-IE" smtClean="0"/>
              <a:t>‹#›</a:t>
            </a:fld>
            <a:endParaRPr lang="en-IE" dirty="0"/>
          </a:p>
        </p:txBody>
      </p:sp>
    </p:spTree>
    <p:extLst>
      <p:ext uri="{BB962C8B-B14F-4D97-AF65-F5344CB8AC3E}">
        <p14:creationId xmlns:p14="http://schemas.microsoft.com/office/powerpoint/2010/main" val="3155184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IE"/>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23D986F-599B-4484-9C71-F17DD14EE9AB}" type="datetimeFigureOut">
              <a:rPr lang="en-IE" smtClean="0"/>
              <a:t>29/01/2017</a:t>
            </a:fld>
            <a:endParaRPr lang="en-IE" dirty="0"/>
          </a:p>
        </p:txBody>
      </p:sp>
      <p:sp>
        <p:nvSpPr>
          <p:cNvPr id="5" name="Footer Placeholder 4"/>
          <p:cNvSpPr>
            <a:spLocks noGrp="1"/>
          </p:cNvSpPr>
          <p:nvPr>
            <p:ph type="ftr" sz="quarter" idx="11"/>
          </p:nvPr>
        </p:nvSpPr>
        <p:spPr/>
        <p:txBody>
          <a:bodyPr/>
          <a:lstStyle/>
          <a:p>
            <a:endParaRPr lang="en-IE" dirty="0"/>
          </a:p>
        </p:txBody>
      </p:sp>
      <p:sp>
        <p:nvSpPr>
          <p:cNvPr id="6" name="Slide Number Placeholder 5"/>
          <p:cNvSpPr>
            <a:spLocks noGrp="1"/>
          </p:cNvSpPr>
          <p:nvPr>
            <p:ph type="sldNum" sz="quarter" idx="12"/>
          </p:nvPr>
        </p:nvSpPr>
        <p:spPr/>
        <p:txBody>
          <a:bodyPr/>
          <a:lstStyle/>
          <a:p>
            <a:fld id="{684D66DA-5348-48B2-8B75-A4F6F15CFF56}" type="slidenum">
              <a:rPr lang="en-IE" smtClean="0"/>
              <a:t>‹#›</a:t>
            </a:fld>
            <a:endParaRPr lang="en-IE" dirty="0"/>
          </a:p>
        </p:txBody>
      </p:sp>
    </p:spTree>
    <p:extLst>
      <p:ext uri="{BB962C8B-B14F-4D97-AF65-F5344CB8AC3E}">
        <p14:creationId xmlns:p14="http://schemas.microsoft.com/office/powerpoint/2010/main" val="17811380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E"/>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E"/>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E"/>
          </a:p>
        </p:txBody>
      </p:sp>
      <p:sp>
        <p:nvSpPr>
          <p:cNvPr id="5" name="Date Placeholder 4"/>
          <p:cNvSpPr>
            <a:spLocks noGrp="1"/>
          </p:cNvSpPr>
          <p:nvPr>
            <p:ph type="dt" sz="half" idx="10"/>
          </p:nvPr>
        </p:nvSpPr>
        <p:spPr/>
        <p:txBody>
          <a:bodyPr/>
          <a:lstStyle/>
          <a:p>
            <a:fld id="{923D986F-599B-4484-9C71-F17DD14EE9AB}" type="datetimeFigureOut">
              <a:rPr lang="en-IE" smtClean="0"/>
              <a:t>29/01/2017</a:t>
            </a:fld>
            <a:endParaRPr lang="en-IE" dirty="0"/>
          </a:p>
        </p:txBody>
      </p:sp>
      <p:sp>
        <p:nvSpPr>
          <p:cNvPr id="6" name="Footer Placeholder 5"/>
          <p:cNvSpPr>
            <a:spLocks noGrp="1"/>
          </p:cNvSpPr>
          <p:nvPr>
            <p:ph type="ftr" sz="quarter" idx="11"/>
          </p:nvPr>
        </p:nvSpPr>
        <p:spPr/>
        <p:txBody>
          <a:bodyPr/>
          <a:lstStyle/>
          <a:p>
            <a:endParaRPr lang="en-IE" dirty="0"/>
          </a:p>
        </p:txBody>
      </p:sp>
      <p:sp>
        <p:nvSpPr>
          <p:cNvPr id="7" name="Slide Number Placeholder 6"/>
          <p:cNvSpPr>
            <a:spLocks noGrp="1"/>
          </p:cNvSpPr>
          <p:nvPr>
            <p:ph type="sldNum" sz="quarter" idx="12"/>
          </p:nvPr>
        </p:nvSpPr>
        <p:spPr/>
        <p:txBody>
          <a:bodyPr/>
          <a:lstStyle/>
          <a:p>
            <a:fld id="{684D66DA-5348-48B2-8B75-A4F6F15CFF56}" type="slidenum">
              <a:rPr lang="en-IE" smtClean="0"/>
              <a:t>‹#›</a:t>
            </a:fld>
            <a:endParaRPr lang="en-IE" dirty="0"/>
          </a:p>
        </p:txBody>
      </p:sp>
    </p:spTree>
    <p:extLst>
      <p:ext uri="{BB962C8B-B14F-4D97-AF65-F5344CB8AC3E}">
        <p14:creationId xmlns:p14="http://schemas.microsoft.com/office/powerpoint/2010/main" val="8074861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E"/>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E"/>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E"/>
          </a:p>
        </p:txBody>
      </p:sp>
      <p:sp>
        <p:nvSpPr>
          <p:cNvPr id="7" name="Date Placeholder 6"/>
          <p:cNvSpPr>
            <a:spLocks noGrp="1"/>
          </p:cNvSpPr>
          <p:nvPr>
            <p:ph type="dt" sz="half" idx="10"/>
          </p:nvPr>
        </p:nvSpPr>
        <p:spPr/>
        <p:txBody>
          <a:bodyPr/>
          <a:lstStyle/>
          <a:p>
            <a:fld id="{923D986F-599B-4484-9C71-F17DD14EE9AB}" type="datetimeFigureOut">
              <a:rPr lang="en-IE" smtClean="0"/>
              <a:t>29/01/2017</a:t>
            </a:fld>
            <a:endParaRPr lang="en-IE" dirty="0"/>
          </a:p>
        </p:txBody>
      </p:sp>
      <p:sp>
        <p:nvSpPr>
          <p:cNvPr id="8" name="Footer Placeholder 7"/>
          <p:cNvSpPr>
            <a:spLocks noGrp="1"/>
          </p:cNvSpPr>
          <p:nvPr>
            <p:ph type="ftr" sz="quarter" idx="11"/>
          </p:nvPr>
        </p:nvSpPr>
        <p:spPr/>
        <p:txBody>
          <a:bodyPr/>
          <a:lstStyle/>
          <a:p>
            <a:endParaRPr lang="en-IE" dirty="0"/>
          </a:p>
        </p:txBody>
      </p:sp>
      <p:sp>
        <p:nvSpPr>
          <p:cNvPr id="9" name="Slide Number Placeholder 8"/>
          <p:cNvSpPr>
            <a:spLocks noGrp="1"/>
          </p:cNvSpPr>
          <p:nvPr>
            <p:ph type="sldNum" sz="quarter" idx="12"/>
          </p:nvPr>
        </p:nvSpPr>
        <p:spPr/>
        <p:txBody>
          <a:bodyPr/>
          <a:lstStyle/>
          <a:p>
            <a:fld id="{684D66DA-5348-48B2-8B75-A4F6F15CFF56}" type="slidenum">
              <a:rPr lang="en-IE" smtClean="0"/>
              <a:t>‹#›</a:t>
            </a:fld>
            <a:endParaRPr lang="en-IE" dirty="0"/>
          </a:p>
        </p:txBody>
      </p:sp>
    </p:spTree>
    <p:extLst>
      <p:ext uri="{BB962C8B-B14F-4D97-AF65-F5344CB8AC3E}">
        <p14:creationId xmlns:p14="http://schemas.microsoft.com/office/powerpoint/2010/main" val="819410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E"/>
          </a:p>
        </p:txBody>
      </p:sp>
      <p:sp>
        <p:nvSpPr>
          <p:cNvPr id="3" name="Date Placeholder 2"/>
          <p:cNvSpPr>
            <a:spLocks noGrp="1"/>
          </p:cNvSpPr>
          <p:nvPr>
            <p:ph type="dt" sz="half" idx="10"/>
          </p:nvPr>
        </p:nvSpPr>
        <p:spPr/>
        <p:txBody>
          <a:bodyPr/>
          <a:lstStyle/>
          <a:p>
            <a:fld id="{923D986F-599B-4484-9C71-F17DD14EE9AB}" type="datetimeFigureOut">
              <a:rPr lang="en-IE" smtClean="0"/>
              <a:t>29/01/2017</a:t>
            </a:fld>
            <a:endParaRPr lang="en-IE" dirty="0"/>
          </a:p>
        </p:txBody>
      </p:sp>
      <p:sp>
        <p:nvSpPr>
          <p:cNvPr id="4" name="Footer Placeholder 3"/>
          <p:cNvSpPr>
            <a:spLocks noGrp="1"/>
          </p:cNvSpPr>
          <p:nvPr>
            <p:ph type="ftr" sz="quarter" idx="11"/>
          </p:nvPr>
        </p:nvSpPr>
        <p:spPr/>
        <p:txBody>
          <a:bodyPr/>
          <a:lstStyle/>
          <a:p>
            <a:endParaRPr lang="en-IE" dirty="0"/>
          </a:p>
        </p:txBody>
      </p:sp>
      <p:sp>
        <p:nvSpPr>
          <p:cNvPr id="5" name="Slide Number Placeholder 4"/>
          <p:cNvSpPr>
            <a:spLocks noGrp="1"/>
          </p:cNvSpPr>
          <p:nvPr>
            <p:ph type="sldNum" sz="quarter" idx="12"/>
          </p:nvPr>
        </p:nvSpPr>
        <p:spPr/>
        <p:txBody>
          <a:bodyPr/>
          <a:lstStyle/>
          <a:p>
            <a:fld id="{684D66DA-5348-48B2-8B75-A4F6F15CFF56}" type="slidenum">
              <a:rPr lang="en-IE" smtClean="0"/>
              <a:t>‹#›</a:t>
            </a:fld>
            <a:endParaRPr lang="en-IE" dirty="0"/>
          </a:p>
        </p:txBody>
      </p:sp>
    </p:spTree>
    <p:extLst>
      <p:ext uri="{BB962C8B-B14F-4D97-AF65-F5344CB8AC3E}">
        <p14:creationId xmlns:p14="http://schemas.microsoft.com/office/powerpoint/2010/main" val="1041559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3D986F-599B-4484-9C71-F17DD14EE9AB}" type="datetimeFigureOut">
              <a:rPr lang="en-IE" smtClean="0"/>
              <a:t>29/01/2017</a:t>
            </a:fld>
            <a:endParaRPr lang="en-IE" dirty="0"/>
          </a:p>
        </p:txBody>
      </p:sp>
      <p:sp>
        <p:nvSpPr>
          <p:cNvPr id="3" name="Footer Placeholder 2"/>
          <p:cNvSpPr>
            <a:spLocks noGrp="1"/>
          </p:cNvSpPr>
          <p:nvPr>
            <p:ph type="ftr" sz="quarter" idx="11"/>
          </p:nvPr>
        </p:nvSpPr>
        <p:spPr/>
        <p:txBody>
          <a:bodyPr/>
          <a:lstStyle/>
          <a:p>
            <a:endParaRPr lang="en-IE" dirty="0"/>
          </a:p>
        </p:txBody>
      </p:sp>
      <p:sp>
        <p:nvSpPr>
          <p:cNvPr id="4" name="Slide Number Placeholder 3"/>
          <p:cNvSpPr>
            <a:spLocks noGrp="1"/>
          </p:cNvSpPr>
          <p:nvPr>
            <p:ph type="sldNum" sz="quarter" idx="12"/>
          </p:nvPr>
        </p:nvSpPr>
        <p:spPr/>
        <p:txBody>
          <a:bodyPr/>
          <a:lstStyle/>
          <a:p>
            <a:fld id="{684D66DA-5348-48B2-8B75-A4F6F15CFF56}" type="slidenum">
              <a:rPr lang="en-IE" smtClean="0"/>
              <a:t>‹#›</a:t>
            </a:fld>
            <a:endParaRPr lang="en-IE" dirty="0"/>
          </a:p>
        </p:txBody>
      </p:sp>
    </p:spTree>
    <p:extLst>
      <p:ext uri="{BB962C8B-B14F-4D97-AF65-F5344CB8AC3E}">
        <p14:creationId xmlns:p14="http://schemas.microsoft.com/office/powerpoint/2010/main" val="4103800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IE"/>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E"/>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23D986F-599B-4484-9C71-F17DD14EE9AB}" type="datetimeFigureOut">
              <a:rPr lang="en-IE" smtClean="0"/>
              <a:t>29/01/2017</a:t>
            </a:fld>
            <a:endParaRPr lang="en-IE" dirty="0"/>
          </a:p>
        </p:txBody>
      </p:sp>
      <p:sp>
        <p:nvSpPr>
          <p:cNvPr id="6" name="Footer Placeholder 5"/>
          <p:cNvSpPr>
            <a:spLocks noGrp="1"/>
          </p:cNvSpPr>
          <p:nvPr>
            <p:ph type="ftr" sz="quarter" idx="11"/>
          </p:nvPr>
        </p:nvSpPr>
        <p:spPr/>
        <p:txBody>
          <a:bodyPr/>
          <a:lstStyle/>
          <a:p>
            <a:endParaRPr lang="en-IE" dirty="0"/>
          </a:p>
        </p:txBody>
      </p:sp>
      <p:sp>
        <p:nvSpPr>
          <p:cNvPr id="7" name="Slide Number Placeholder 6"/>
          <p:cNvSpPr>
            <a:spLocks noGrp="1"/>
          </p:cNvSpPr>
          <p:nvPr>
            <p:ph type="sldNum" sz="quarter" idx="12"/>
          </p:nvPr>
        </p:nvSpPr>
        <p:spPr/>
        <p:txBody>
          <a:bodyPr/>
          <a:lstStyle/>
          <a:p>
            <a:fld id="{684D66DA-5348-48B2-8B75-A4F6F15CFF56}" type="slidenum">
              <a:rPr lang="en-IE" smtClean="0"/>
              <a:t>‹#›</a:t>
            </a:fld>
            <a:endParaRPr lang="en-IE" dirty="0"/>
          </a:p>
        </p:txBody>
      </p:sp>
    </p:spTree>
    <p:extLst>
      <p:ext uri="{BB962C8B-B14F-4D97-AF65-F5344CB8AC3E}">
        <p14:creationId xmlns:p14="http://schemas.microsoft.com/office/powerpoint/2010/main" val="656162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IE"/>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E"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23D986F-599B-4484-9C71-F17DD14EE9AB}" type="datetimeFigureOut">
              <a:rPr lang="en-IE" smtClean="0"/>
              <a:t>29/01/2017</a:t>
            </a:fld>
            <a:endParaRPr lang="en-IE" dirty="0"/>
          </a:p>
        </p:txBody>
      </p:sp>
      <p:sp>
        <p:nvSpPr>
          <p:cNvPr id="6" name="Footer Placeholder 5"/>
          <p:cNvSpPr>
            <a:spLocks noGrp="1"/>
          </p:cNvSpPr>
          <p:nvPr>
            <p:ph type="ftr" sz="quarter" idx="11"/>
          </p:nvPr>
        </p:nvSpPr>
        <p:spPr/>
        <p:txBody>
          <a:bodyPr/>
          <a:lstStyle/>
          <a:p>
            <a:endParaRPr lang="en-IE" dirty="0"/>
          </a:p>
        </p:txBody>
      </p:sp>
      <p:sp>
        <p:nvSpPr>
          <p:cNvPr id="7" name="Slide Number Placeholder 6"/>
          <p:cNvSpPr>
            <a:spLocks noGrp="1"/>
          </p:cNvSpPr>
          <p:nvPr>
            <p:ph type="sldNum" sz="quarter" idx="12"/>
          </p:nvPr>
        </p:nvSpPr>
        <p:spPr/>
        <p:txBody>
          <a:bodyPr/>
          <a:lstStyle/>
          <a:p>
            <a:fld id="{684D66DA-5348-48B2-8B75-A4F6F15CFF56}" type="slidenum">
              <a:rPr lang="en-IE" smtClean="0"/>
              <a:t>‹#›</a:t>
            </a:fld>
            <a:endParaRPr lang="en-IE" dirty="0"/>
          </a:p>
        </p:txBody>
      </p:sp>
    </p:spTree>
    <p:extLst>
      <p:ext uri="{BB962C8B-B14F-4D97-AF65-F5344CB8AC3E}">
        <p14:creationId xmlns:p14="http://schemas.microsoft.com/office/powerpoint/2010/main" val="295264859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IE"/>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E"/>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3D986F-599B-4484-9C71-F17DD14EE9AB}" type="datetimeFigureOut">
              <a:rPr lang="en-IE" smtClean="0"/>
              <a:t>29/01/2017</a:t>
            </a:fld>
            <a:endParaRPr lang="en-IE"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E"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4D66DA-5348-48B2-8B75-A4F6F15CFF56}" type="slidenum">
              <a:rPr lang="en-IE" smtClean="0"/>
              <a:t>‹#›</a:t>
            </a:fld>
            <a:endParaRPr lang="en-IE" dirty="0"/>
          </a:p>
        </p:txBody>
      </p:sp>
    </p:spTree>
    <p:extLst>
      <p:ext uri="{BB962C8B-B14F-4D97-AF65-F5344CB8AC3E}">
        <p14:creationId xmlns:p14="http://schemas.microsoft.com/office/powerpoint/2010/main" val="17491878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book.theautomatedtester.co.uk/chapter4" TargetMode="External"/><Relationship Id="rId3" Type="http://schemas.openxmlformats.org/officeDocument/2006/relationships/image" Target="../media/image86.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87.pn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8.pn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9.pn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0.pn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www.questionselenium.com/2012/10/" TargetMode="External"/><Relationship Id="rId3" Type="http://schemas.openxmlformats.org/officeDocument/2006/relationships/hyperlink" Target="http://selenium.googlecode.com/git/docs/api/java/index.html" TargetMode="Externa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1.pn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2.png"/></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4.png"/></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5.png"/></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6.png"/></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7.png"/></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8.png"/><Relationship Id="rId3" Type="http://schemas.openxmlformats.org/officeDocument/2006/relationships/image" Target="../media/image99.png"/></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0.png"/><Relationship Id="rId3" Type="http://schemas.openxmlformats.org/officeDocument/2006/relationships/image" Target="../media/image101.png"/></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2.png"/></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4.png"/></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5.png"/></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6.pn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7.png"/></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8.png"/></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9.png"/></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0.png"/></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1.png"/></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book.theautomatedtester.co.uk/" TargetMode="External"/><Relationship Id="rId3" Type="http://schemas.openxmlformats.org/officeDocument/2006/relationships/image" Target="../media/image14.png"/></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3.png"/></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4.png"/></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5.png"/></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6.png"/></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7.png"/></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8.png"/><Relationship Id="rId3" Type="http://schemas.openxmlformats.org/officeDocument/2006/relationships/image" Target="../media/image119.png"/></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0.png"/></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1.png"/></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png"/></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3.png"/></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124.png"/></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5.png"/></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6.png"/></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7.png"/></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8.png"/></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9.png"/></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0.png"/><Relationship Id="rId3" Type="http://schemas.openxmlformats.org/officeDocument/2006/relationships/image" Target="../media/image13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png"/></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2.png"/></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3.png"/><Relationship Id="rId3" Type="http://schemas.openxmlformats.org/officeDocument/2006/relationships/image" Target="../media/image134.png"/></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5.png"/></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6.png"/></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7.png"/></Relationships>
</file>

<file path=ppt/slides/_rels/slide155.xml.rels><?xml version="1.0" encoding="UTF-8" standalone="yes"?>
<Relationships xmlns="http://schemas.openxmlformats.org/package/2006/relationships"><Relationship Id="rId3" Type="http://schemas.openxmlformats.org/officeDocument/2006/relationships/image" Target="../media/image139.png"/><Relationship Id="rId4" Type="http://schemas.openxmlformats.org/officeDocument/2006/relationships/image" Target="../media/image140.png"/><Relationship Id="rId1" Type="http://schemas.openxmlformats.org/officeDocument/2006/relationships/slideLayout" Target="../slideLayouts/slideLayout7.xml"/><Relationship Id="rId2" Type="http://schemas.openxmlformats.org/officeDocument/2006/relationships/image" Target="../media/image138.png"/></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1.png"/></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2.png"/><Relationship Id="rId3" Type="http://schemas.openxmlformats.org/officeDocument/2006/relationships/image" Target="../media/image143.png"/></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book.automatedtester.co.uk/" TargetMode="Externa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5.png"/></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6.png"/></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7.png"/></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8.png"/></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9.png"/></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0.png"/></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1.png"/><Relationship Id="rId3" Type="http://schemas.openxmlformats.org/officeDocument/2006/relationships/image" Target="../media/image152.png"/></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1.png"/><Relationship Id="rId3" Type="http://schemas.openxmlformats.org/officeDocument/2006/relationships/image" Target="../media/image152.png"/></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3.png"/><Relationship Id="rId3" Type="http://schemas.openxmlformats.org/officeDocument/2006/relationships/image" Target="../media/image15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5.png"/></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6.png"/></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7.png"/></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8.png"/></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9.png"/></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0.png"/></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png"/></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1.png"/></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2.png"/></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3.png"/></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4.png"/></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5.png"/></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6.png"/></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7.png"/></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9.png"/><Relationship Id="rId3" Type="http://schemas.openxmlformats.org/officeDocument/2006/relationships/image" Target="../media/image20.png"/></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9.png"/></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0.png"/></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1.png"/></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eleniumhq.org/download" TargetMode="Externa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addons.mozilla.or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1" Type="http://schemas.openxmlformats.org/officeDocument/2006/relationships/slideLayout" Target="../slideLayouts/slideLayout7.xml"/><Relationship Id="rId2" Type="http://schemas.openxmlformats.org/officeDocument/2006/relationships/image" Target="../media/image2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8.png"/><Relationship Id="rId3" Type="http://schemas.openxmlformats.org/officeDocument/2006/relationships/image" Target="../media/image2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3.png"/><Relationship Id="rId3" Type="http://schemas.openxmlformats.org/officeDocument/2006/relationships/image" Target="../media/image34.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5.png"/><Relationship Id="rId3" Type="http://schemas.openxmlformats.org/officeDocument/2006/relationships/image" Target="../media/image3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9.png"/><Relationship Id="rId3" Type="http://schemas.openxmlformats.org/officeDocument/2006/relationships/image" Target="../media/image40.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0.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1.png"/><Relationship Id="rId3" Type="http://schemas.openxmlformats.org/officeDocument/2006/relationships/image" Target="../media/image4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4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s>
</file>

<file path=ppt/slides/_rels/slide50.xml.rels><?xml version="1.0" encoding="UTF-8" standalone="yes"?>
<Relationships xmlns="http://schemas.openxmlformats.org/package/2006/relationships"><Relationship Id="rId3" Type="http://schemas.openxmlformats.org/officeDocument/2006/relationships/hyperlink" Target="http://automationtricks.blogspot.ie/2010/09/how-to-use-functions-in-xpath-in.html" TargetMode="External"/><Relationship Id="rId4" Type="http://schemas.openxmlformats.org/officeDocument/2006/relationships/image" Target="../media/image44.png"/><Relationship Id="rId1" Type="http://schemas.openxmlformats.org/officeDocument/2006/relationships/slideLayout" Target="../slideLayouts/slideLayout7.xml"/><Relationship Id="rId2" Type="http://schemas.openxmlformats.org/officeDocument/2006/relationships/hyperlink" Target="http://automationtricks.blogspot.ie/"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5.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6.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7.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8.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9.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0.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1.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accounts.google.com/" TargetMode="External"/><Relationship Id="rId3" Type="http://schemas.openxmlformats.org/officeDocument/2006/relationships/image" Target="../media/image53.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4.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5.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6.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7.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8.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0.png"/><Relationship Id="rId3" Type="http://schemas.openxmlformats.org/officeDocument/2006/relationships/image" Target="../media/image61.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2.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3.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4.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5.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6.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7.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9.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0.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1.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2.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3.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4.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6.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7.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book.theautomatedtester.co.uk/chapter3/yourname" TargetMode="External"/><Relationship Id="rId3" Type="http://schemas.openxmlformats.org/officeDocument/2006/relationships/image" Target="../media/image78.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book.theautomatedtester.co.uk/chapter3" TargetMode="External"/><Relationship Id="rId3" Type="http://schemas.openxmlformats.org/officeDocument/2006/relationships/image" Target="../media/image79.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book.theautomatedtester.co.uk/chapter3" TargetMode="External"/><Relationship Id="rId3" Type="http://schemas.openxmlformats.org/officeDocument/2006/relationships/image" Target="../media/image80.pn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1.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2.pn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3.pn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4.png"/></Relationships>
</file>

<file path=ppt/slides/_rels/slide99.xml.rels><?xml version="1.0" encoding="UTF-8" standalone="yes"?>
<Relationships xmlns="http://schemas.openxmlformats.org/package/2006/relationships"><Relationship Id="rId3" Type="http://schemas.openxmlformats.org/officeDocument/2006/relationships/hyperlink" Target="http://book.theautomatedtester.co.uk/chapter3/yourname" TargetMode="External"/><Relationship Id="rId4" Type="http://schemas.openxmlformats.org/officeDocument/2006/relationships/image" Target="../media/image85.png"/><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E" dirty="0" smtClean="0"/>
              <a:t>Selenium</a:t>
            </a:r>
            <a:endParaRPr lang="en-IE" dirty="0"/>
          </a:p>
        </p:txBody>
      </p:sp>
      <p:sp>
        <p:nvSpPr>
          <p:cNvPr id="3" name="Subtitle 2"/>
          <p:cNvSpPr>
            <a:spLocks noGrp="1"/>
          </p:cNvSpPr>
          <p:nvPr>
            <p:ph type="subTitle" idx="1"/>
          </p:nvPr>
        </p:nvSpPr>
        <p:spPr/>
        <p:txBody>
          <a:bodyPr/>
          <a:lstStyle/>
          <a:p>
            <a:r>
              <a:rPr lang="en-IE" dirty="0" smtClean="0"/>
              <a:t>How to develop automated testing in web-based applications</a:t>
            </a:r>
            <a:endParaRPr lang="en-IE" dirty="0"/>
          </a:p>
        </p:txBody>
      </p:sp>
    </p:spTree>
    <p:extLst>
      <p:ext uri="{BB962C8B-B14F-4D97-AF65-F5344CB8AC3E}">
        <p14:creationId xmlns:p14="http://schemas.microsoft.com/office/powerpoint/2010/main" val="96333161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536" y="323850"/>
            <a:ext cx="10953750" cy="62103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67632924"/>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404664"/>
            <a:ext cx="8568952" cy="369332"/>
          </a:xfrm>
          <a:prstGeom prst="rect">
            <a:avLst/>
          </a:prstGeom>
          <a:noFill/>
        </p:spPr>
        <p:txBody>
          <a:bodyPr wrap="square" rtlCol="0">
            <a:spAutoFit/>
          </a:bodyPr>
          <a:lstStyle/>
          <a:p>
            <a:endParaRPr lang="en-IE" dirty="0"/>
          </a:p>
        </p:txBody>
      </p:sp>
      <p:sp>
        <p:nvSpPr>
          <p:cNvPr id="3" name="TextBox 2"/>
          <p:cNvSpPr txBox="1"/>
          <p:nvPr/>
        </p:nvSpPr>
        <p:spPr>
          <a:xfrm>
            <a:off x="395536" y="404664"/>
            <a:ext cx="8208912" cy="2308324"/>
          </a:xfrm>
          <a:prstGeom prst="rect">
            <a:avLst/>
          </a:prstGeom>
          <a:noFill/>
        </p:spPr>
        <p:txBody>
          <a:bodyPr wrap="square" rtlCol="0">
            <a:spAutoFit/>
          </a:bodyPr>
          <a:lstStyle/>
          <a:p>
            <a:r>
              <a:rPr lang="en-IE" dirty="0" smtClean="0"/>
              <a:t>Using JavaScript</a:t>
            </a:r>
          </a:p>
          <a:p>
            <a:endParaRPr lang="en-IE" dirty="0"/>
          </a:p>
          <a:p>
            <a:r>
              <a:rPr lang="en-IE" dirty="0" smtClean="0"/>
              <a:t>To specify something is going to contain </a:t>
            </a:r>
            <a:r>
              <a:rPr lang="en-IE" dirty="0" err="1" smtClean="0"/>
              <a:t>javascript</a:t>
            </a:r>
            <a:r>
              <a:rPr lang="en-IE" dirty="0" smtClean="0"/>
              <a:t> you need to put </a:t>
            </a:r>
            <a:r>
              <a:rPr lang="en-IE" dirty="0" err="1" smtClean="0">
                <a:latin typeface="Arial Black" pitchFamily="34" charset="0"/>
              </a:rPr>
              <a:t>javascript</a:t>
            </a:r>
            <a:r>
              <a:rPr lang="en-IE" dirty="0" smtClean="0">
                <a:latin typeface="Arial Black" pitchFamily="34" charset="0"/>
              </a:rPr>
              <a:t>{ } </a:t>
            </a:r>
            <a:r>
              <a:rPr lang="en-IE" dirty="0" smtClean="0"/>
              <a:t>into the target or value box</a:t>
            </a:r>
          </a:p>
          <a:p>
            <a:r>
              <a:rPr lang="en-IE" dirty="0"/>
              <a:t>Go to </a:t>
            </a:r>
            <a:r>
              <a:rPr lang="en-IE" dirty="0">
                <a:hlinkClick r:id="rId2"/>
              </a:rPr>
              <a:t>http://</a:t>
            </a:r>
            <a:r>
              <a:rPr lang="en-IE" dirty="0" smtClean="0">
                <a:hlinkClick r:id="rId2"/>
              </a:rPr>
              <a:t>book.theautomatedtester.co.uk/chapter4</a:t>
            </a:r>
            <a:endParaRPr lang="en-IE" dirty="0" smtClean="0"/>
          </a:p>
          <a:p>
            <a:endParaRPr lang="en-IE" dirty="0" smtClean="0"/>
          </a:p>
          <a:p>
            <a:endParaRPr lang="en-IE" dirty="0"/>
          </a:p>
          <a:p>
            <a:endParaRPr lang="en-IE" dirty="0"/>
          </a:p>
        </p:txBody>
      </p:sp>
      <p:pic>
        <p:nvPicPr>
          <p:cNvPr id="1638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9250" y="1988840"/>
            <a:ext cx="7372350" cy="43148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72882509"/>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E" dirty="0" smtClean="0"/>
              <a:t>Using JavaScript</a:t>
            </a:r>
            <a:endParaRPr lang="en-IE" dirty="0"/>
          </a:p>
        </p:txBody>
      </p:sp>
      <p:sp>
        <p:nvSpPr>
          <p:cNvPr id="3" name="Subtitle 2"/>
          <p:cNvSpPr>
            <a:spLocks noGrp="1"/>
          </p:cNvSpPr>
          <p:nvPr>
            <p:ph type="subTitle" idx="1"/>
          </p:nvPr>
        </p:nvSpPr>
        <p:spPr/>
        <p:txBody>
          <a:bodyPr/>
          <a:lstStyle/>
          <a:p>
            <a:endParaRPr lang="en-IE"/>
          </a:p>
        </p:txBody>
      </p:sp>
    </p:spTree>
    <p:extLst>
      <p:ext uri="{BB962C8B-B14F-4D97-AF65-F5344CB8AC3E}">
        <p14:creationId xmlns:p14="http://schemas.microsoft.com/office/powerpoint/2010/main" val="3070819450"/>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404664"/>
            <a:ext cx="8208912" cy="923330"/>
          </a:xfrm>
          <a:prstGeom prst="rect">
            <a:avLst/>
          </a:prstGeom>
          <a:noFill/>
        </p:spPr>
        <p:txBody>
          <a:bodyPr wrap="square" rtlCol="0">
            <a:spAutoFit/>
          </a:bodyPr>
          <a:lstStyle/>
          <a:p>
            <a:r>
              <a:rPr lang="en-IE" dirty="0" smtClean="0"/>
              <a:t>Using Multiple Statements in JavaScript- Current Hour returned to Selenium</a:t>
            </a:r>
          </a:p>
          <a:p>
            <a:endParaRPr lang="en-IE" dirty="0"/>
          </a:p>
          <a:p>
            <a:endParaRPr lang="en-IE" dirty="0"/>
          </a:p>
        </p:txBody>
      </p:sp>
      <p:pic>
        <p:nvPicPr>
          <p:cNvPr id="1741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38517" y="1484784"/>
            <a:ext cx="7797136" cy="36724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97922975"/>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332656"/>
            <a:ext cx="8640960" cy="646331"/>
          </a:xfrm>
          <a:prstGeom prst="rect">
            <a:avLst/>
          </a:prstGeom>
          <a:noFill/>
        </p:spPr>
        <p:txBody>
          <a:bodyPr wrap="square" rtlCol="0">
            <a:spAutoFit/>
          </a:bodyPr>
          <a:lstStyle/>
          <a:p>
            <a:r>
              <a:rPr lang="en-IE" dirty="0" smtClean="0"/>
              <a:t>Storing the result of JavaScript in a variable</a:t>
            </a:r>
          </a:p>
          <a:p>
            <a:endParaRPr lang="en-IE" dirty="0"/>
          </a:p>
        </p:txBody>
      </p:sp>
      <p:pic>
        <p:nvPicPr>
          <p:cNvPr id="1843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3728" y="888171"/>
            <a:ext cx="5114925" cy="4981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25715137"/>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404664"/>
            <a:ext cx="8712968" cy="1754326"/>
          </a:xfrm>
          <a:prstGeom prst="rect">
            <a:avLst/>
          </a:prstGeom>
          <a:noFill/>
        </p:spPr>
        <p:txBody>
          <a:bodyPr wrap="square" rtlCol="0">
            <a:spAutoFit/>
          </a:bodyPr>
          <a:lstStyle/>
          <a:p>
            <a:r>
              <a:rPr lang="en-IE" dirty="0" smtClean="0"/>
              <a:t>JavaScript within a verify or assert</a:t>
            </a:r>
          </a:p>
          <a:p>
            <a:endParaRPr lang="en-IE" dirty="0" smtClean="0"/>
          </a:p>
          <a:p>
            <a:pPr marL="285750" indent="-285750">
              <a:buFont typeface="Arial" pitchFamily="34" charset="0"/>
              <a:buChar char="•"/>
            </a:pPr>
            <a:r>
              <a:rPr lang="en-IE" dirty="0" smtClean="0"/>
              <a:t>In IDE create a step to store text in </a:t>
            </a:r>
            <a:r>
              <a:rPr lang="en-IE" dirty="0" smtClean="0">
                <a:latin typeface="Arial Black" pitchFamily="34" charset="0"/>
              </a:rPr>
              <a:t>bid</a:t>
            </a:r>
          </a:p>
          <a:p>
            <a:pPr marL="285750" indent="-285750">
              <a:buFont typeface="Arial" pitchFamily="34" charset="0"/>
              <a:buChar char="•"/>
            </a:pPr>
            <a:r>
              <a:rPr lang="en-IE" dirty="0" smtClean="0"/>
              <a:t>Create a step to verify it is equal to </a:t>
            </a:r>
            <a:r>
              <a:rPr lang="en-IE" dirty="0" smtClean="0">
                <a:latin typeface="Arial Black" pitchFamily="34" charset="0"/>
              </a:rPr>
              <a:t>5*10</a:t>
            </a:r>
            <a:r>
              <a:rPr lang="en-IE" dirty="0" smtClean="0"/>
              <a:t> using </a:t>
            </a:r>
            <a:r>
              <a:rPr lang="en-IE" dirty="0" err="1" smtClean="0">
                <a:latin typeface="Arial Black" pitchFamily="34" charset="0"/>
              </a:rPr>
              <a:t>verifyEval</a:t>
            </a:r>
            <a:r>
              <a:rPr lang="en-IE" dirty="0" smtClean="0">
                <a:latin typeface="Arial Black" pitchFamily="34" charset="0"/>
              </a:rPr>
              <a:t> </a:t>
            </a:r>
            <a:r>
              <a:rPr lang="en-IE" dirty="0" smtClean="0"/>
              <a:t>command</a:t>
            </a:r>
          </a:p>
          <a:p>
            <a:pPr marL="285750" indent="-285750">
              <a:buFont typeface="Arial" pitchFamily="34" charset="0"/>
              <a:buChar char="•"/>
            </a:pPr>
            <a:endParaRPr lang="en-IE" dirty="0" smtClean="0"/>
          </a:p>
          <a:p>
            <a:pPr marL="285750" indent="-285750">
              <a:buFont typeface="Arial" pitchFamily="34" charset="0"/>
              <a:buChar char="•"/>
            </a:pPr>
            <a:endParaRPr lang="en-IE" dirty="0"/>
          </a:p>
        </p:txBody>
      </p:sp>
      <p:pic>
        <p:nvPicPr>
          <p:cNvPr id="2048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0066" y="1772816"/>
            <a:ext cx="5095875" cy="49339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85587351"/>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332656"/>
            <a:ext cx="8352928" cy="646331"/>
          </a:xfrm>
          <a:prstGeom prst="rect">
            <a:avLst/>
          </a:prstGeom>
          <a:noFill/>
        </p:spPr>
        <p:txBody>
          <a:bodyPr wrap="square" rtlCol="0">
            <a:spAutoFit/>
          </a:bodyPr>
          <a:lstStyle/>
          <a:p>
            <a:r>
              <a:rPr lang="en-IE" dirty="0" smtClean="0"/>
              <a:t>Using Selenium variables with JavaScript</a:t>
            </a:r>
          </a:p>
          <a:p>
            <a:endParaRPr lang="en-IE" dirty="0"/>
          </a:p>
        </p:txBody>
      </p:sp>
      <p:pic>
        <p:nvPicPr>
          <p:cNvPr id="194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7788" y="655821"/>
            <a:ext cx="8100392" cy="59465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72119690"/>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528" y="332656"/>
            <a:ext cx="8352928" cy="5632311"/>
          </a:xfrm>
          <a:prstGeom prst="rect">
            <a:avLst/>
          </a:prstGeom>
          <a:noFill/>
        </p:spPr>
        <p:txBody>
          <a:bodyPr wrap="square" rtlCol="0">
            <a:spAutoFit/>
          </a:bodyPr>
          <a:lstStyle/>
          <a:p>
            <a:pPr marL="285750" indent="-285750">
              <a:buFont typeface="Arial" pitchFamily="34" charset="0"/>
              <a:buChar char="•"/>
            </a:pPr>
            <a:r>
              <a:rPr lang="en-IE" dirty="0" smtClean="0"/>
              <a:t>Command</a:t>
            </a:r>
            <a:r>
              <a:rPr lang="en-IE" dirty="0"/>
              <a:t>: echo </a:t>
            </a:r>
            <a:br>
              <a:rPr lang="en-IE" dirty="0"/>
            </a:br>
            <a:r>
              <a:rPr lang="en-IE" dirty="0"/>
              <a:t>Target: ${a}  </a:t>
            </a:r>
            <a:br>
              <a:rPr lang="en-IE" dirty="0"/>
            </a:br>
            <a:r>
              <a:rPr lang="en-IE" dirty="0"/>
              <a:t/>
            </a:r>
            <a:br>
              <a:rPr lang="en-IE" dirty="0"/>
            </a:br>
            <a:r>
              <a:rPr lang="en-IE" dirty="0"/>
              <a:t>This will print value of variable ‘a’ that is 1000 to the log.</a:t>
            </a:r>
            <a:br>
              <a:rPr lang="en-IE" dirty="0"/>
            </a:br>
            <a:r>
              <a:rPr lang="en-IE" dirty="0"/>
              <a:t/>
            </a:r>
            <a:br>
              <a:rPr lang="en-IE" dirty="0"/>
            </a:br>
            <a:r>
              <a:rPr lang="en-IE" dirty="0"/>
              <a:t>Note:</a:t>
            </a:r>
            <a:br>
              <a:rPr lang="en-IE" dirty="0"/>
            </a:br>
            <a:r>
              <a:rPr lang="en-IE" dirty="0"/>
              <a:t>* If you simply give 'a' in the target instead of '${a}' then this is treated as a string/Character and 'a' is printed to log but not its value. </a:t>
            </a:r>
            <a:br>
              <a:rPr lang="en-IE" dirty="0"/>
            </a:br>
            <a:r>
              <a:rPr lang="en-IE" dirty="0"/>
              <a:t/>
            </a:r>
            <a:br>
              <a:rPr lang="en-IE" dirty="0"/>
            </a:br>
            <a:r>
              <a:rPr lang="en-IE" dirty="0"/>
              <a:t>*All the variables declared in a test are stored into an array called "</a:t>
            </a:r>
            <a:r>
              <a:rPr lang="en-IE" dirty="0" err="1"/>
              <a:t>storedVars</a:t>
            </a:r>
            <a:r>
              <a:rPr lang="en-IE" dirty="0"/>
              <a:t>". In order to refer value of variable inside </a:t>
            </a:r>
            <a:r>
              <a:rPr lang="en-IE" dirty="0" err="1"/>
              <a:t>storedVars</a:t>
            </a:r>
            <a:r>
              <a:rPr lang="en-IE" dirty="0"/>
              <a:t> array, you can call Target: </a:t>
            </a:r>
            <a:r>
              <a:rPr lang="en-IE" dirty="0" err="1"/>
              <a:t>javascript</a:t>
            </a:r>
            <a:r>
              <a:rPr lang="en-IE" dirty="0"/>
              <a:t>{</a:t>
            </a:r>
            <a:r>
              <a:rPr lang="en-IE" dirty="0" err="1"/>
              <a:t>storedVars</a:t>
            </a:r>
            <a:r>
              <a:rPr lang="en-IE" dirty="0"/>
              <a:t>['a']} </a:t>
            </a:r>
            <a:endParaRPr lang="en-IE" dirty="0" smtClean="0"/>
          </a:p>
          <a:p>
            <a:pPr marL="285750" indent="-285750">
              <a:buFont typeface="Arial" pitchFamily="34" charset="0"/>
              <a:buChar char="•"/>
            </a:pPr>
            <a:endParaRPr lang="en-IE" dirty="0"/>
          </a:p>
          <a:p>
            <a:pPr marL="285750" indent="-285750">
              <a:buFont typeface="Arial" pitchFamily="34" charset="0"/>
              <a:buChar char="•"/>
            </a:pPr>
            <a:r>
              <a:rPr lang="en-IE" dirty="0" smtClean="0"/>
              <a:t>The + in front of </a:t>
            </a:r>
            <a:r>
              <a:rPr lang="en-IE" dirty="0" err="1" smtClean="0"/>
              <a:t>storedVar</a:t>
            </a:r>
            <a:r>
              <a:rPr lang="en-IE" dirty="0" smtClean="0"/>
              <a:t> changes it from a string to an integer.</a:t>
            </a:r>
          </a:p>
          <a:p>
            <a:pPr marL="285750" indent="-285750">
              <a:buFont typeface="Arial" pitchFamily="34" charset="0"/>
              <a:buChar char="•"/>
            </a:pPr>
            <a:endParaRPr lang="en-IE" dirty="0"/>
          </a:p>
          <a:p>
            <a:pPr marL="285750" indent="-285750">
              <a:buFont typeface="Arial" pitchFamily="34" charset="0"/>
              <a:buChar char="•"/>
            </a:pPr>
            <a:r>
              <a:rPr lang="en-IE" dirty="0"/>
              <a:t>Ref </a:t>
            </a:r>
            <a:r>
              <a:rPr lang="en-IE" dirty="0">
                <a:hlinkClick r:id="rId2"/>
              </a:rPr>
              <a:t>http://www.questionselenium.com/2012/10</a:t>
            </a:r>
            <a:r>
              <a:rPr lang="en-IE" dirty="0" smtClean="0">
                <a:hlinkClick r:id="rId2"/>
              </a:rPr>
              <a:t>/</a:t>
            </a:r>
            <a:endParaRPr lang="en-IE" dirty="0" smtClean="0"/>
          </a:p>
          <a:p>
            <a:pPr marL="285750" indent="-285750">
              <a:buFont typeface="Arial" pitchFamily="34" charset="0"/>
              <a:buChar char="•"/>
            </a:pPr>
            <a:r>
              <a:rPr lang="en-IE" dirty="0"/>
              <a:t>SELENIUM Java Docs (APIs) </a:t>
            </a:r>
            <a:r>
              <a:rPr lang="en-IE" dirty="0">
                <a:hlinkClick r:id="rId3"/>
              </a:rPr>
              <a:t>http://</a:t>
            </a:r>
            <a:r>
              <a:rPr lang="en-IE" dirty="0" smtClean="0">
                <a:hlinkClick r:id="rId3"/>
              </a:rPr>
              <a:t>selenium.googlecode.com/git/docs/api/java/index.html</a:t>
            </a:r>
            <a:endParaRPr lang="en-IE" dirty="0" smtClean="0"/>
          </a:p>
          <a:p>
            <a:pPr marL="285750" indent="-285750">
              <a:buFont typeface="Arial" pitchFamily="34" charset="0"/>
              <a:buChar char="•"/>
            </a:pPr>
            <a:r>
              <a:rPr lang="en-IE" dirty="0"/>
              <a:t/>
            </a:r>
            <a:br>
              <a:rPr lang="en-IE" dirty="0"/>
            </a:br>
            <a:endParaRPr lang="en-IE" dirty="0"/>
          </a:p>
        </p:txBody>
      </p:sp>
    </p:spTree>
    <p:extLst>
      <p:ext uri="{BB962C8B-B14F-4D97-AF65-F5344CB8AC3E}">
        <p14:creationId xmlns:p14="http://schemas.microsoft.com/office/powerpoint/2010/main" val="2599285638"/>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14463" y="1285875"/>
            <a:ext cx="6315075" cy="4286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64113236"/>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9300" y="990600"/>
            <a:ext cx="5105400" cy="487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64894347"/>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47875" y="947738"/>
            <a:ext cx="5048250" cy="4962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1759310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332656"/>
            <a:ext cx="8424936" cy="369332"/>
          </a:xfrm>
          <a:prstGeom prst="rect">
            <a:avLst/>
          </a:prstGeom>
          <a:noFill/>
        </p:spPr>
        <p:txBody>
          <a:bodyPr wrap="square" rtlCol="0">
            <a:spAutoFit/>
          </a:bodyPr>
          <a:lstStyle/>
          <a:p>
            <a:r>
              <a:rPr lang="en-IE" dirty="0" smtClean="0"/>
              <a:t>Play your test case</a:t>
            </a:r>
            <a:endParaRPr lang="en-IE" dirty="0"/>
          </a:p>
        </p:txBody>
      </p:sp>
      <p:pic>
        <p:nvPicPr>
          <p:cNvPr id="9221"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9632" y="701988"/>
            <a:ext cx="4057650" cy="49434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6156176" y="1052736"/>
            <a:ext cx="2736304" cy="923330"/>
          </a:xfrm>
          <a:prstGeom prst="rect">
            <a:avLst/>
          </a:prstGeom>
          <a:noFill/>
        </p:spPr>
        <p:txBody>
          <a:bodyPr wrap="square" rtlCol="0">
            <a:spAutoFit/>
          </a:bodyPr>
          <a:lstStyle/>
          <a:p>
            <a:r>
              <a:rPr lang="en-IE" dirty="0" smtClean="0"/>
              <a:t>Turn on Firebug and you will see </a:t>
            </a:r>
            <a:r>
              <a:rPr lang="en-IE" dirty="0" err="1" smtClean="0"/>
              <a:t>Xpath</a:t>
            </a:r>
            <a:r>
              <a:rPr lang="en-IE" dirty="0" smtClean="0"/>
              <a:t> for LOGIN  Button</a:t>
            </a:r>
            <a:endParaRPr lang="en-IE" dirty="0"/>
          </a:p>
        </p:txBody>
      </p:sp>
    </p:spTree>
    <p:extLst>
      <p:ext uri="{BB962C8B-B14F-4D97-AF65-F5344CB8AC3E}">
        <p14:creationId xmlns:p14="http://schemas.microsoft.com/office/powerpoint/2010/main" val="1162562101"/>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5013" y="904875"/>
            <a:ext cx="5133975" cy="5048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71386903"/>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404664"/>
            <a:ext cx="8712968" cy="369332"/>
          </a:xfrm>
          <a:prstGeom prst="rect">
            <a:avLst/>
          </a:prstGeom>
          <a:noFill/>
        </p:spPr>
        <p:txBody>
          <a:bodyPr wrap="square" rtlCol="0">
            <a:spAutoFit/>
          </a:bodyPr>
          <a:lstStyle/>
          <a:p>
            <a:endParaRPr lang="en-IE" dirty="0"/>
          </a:p>
        </p:txBody>
      </p:sp>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6694" y="803696"/>
            <a:ext cx="9649396" cy="363242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12554776"/>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0688" y="1281113"/>
            <a:ext cx="5762625" cy="42957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80076780"/>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332656"/>
            <a:ext cx="8784976" cy="5909310"/>
          </a:xfrm>
          <a:prstGeom prst="rect">
            <a:avLst/>
          </a:prstGeom>
          <a:noFill/>
        </p:spPr>
        <p:txBody>
          <a:bodyPr wrap="square" rtlCol="0">
            <a:spAutoFit/>
          </a:bodyPr>
          <a:lstStyle/>
          <a:p>
            <a:r>
              <a:rPr lang="en-IE" dirty="0" smtClean="0"/>
              <a:t>Accessing the Browser with JavaScript</a:t>
            </a:r>
          </a:p>
          <a:p>
            <a:pPr marL="285750" indent="-285750">
              <a:buFont typeface="Arial" pitchFamily="34" charset="0"/>
              <a:buChar char="•"/>
            </a:pPr>
            <a:r>
              <a:rPr lang="en-IE" dirty="0" smtClean="0"/>
              <a:t>Selenium is built from JavaScript</a:t>
            </a:r>
          </a:p>
          <a:p>
            <a:pPr marL="285750" indent="-285750">
              <a:buFont typeface="Arial" pitchFamily="34" charset="0"/>
              <a:buChar char="•"/>
            </a:pPr>
            <a:endParaRPr lang="en-IE" dirty="0"/>
          </a:p>
          <a:p>
            <a:pPr marL="285750" indent="-285750">
              <a:buFont typeface="Arial" pitchFamily="34" charset="0"/>
              <a:buChar char="•"/>
            </a:pPr>
            <a:r>
              <a:rPr lang="en-IE" dirty="0" smtClean="0"/>
              <a:t>Selenium wraps the DOM in a new object- If you want to access the DOM in your test without using a specific Selenium command, you will need to access it through a special object called a </a:t>
            </a:r>
            <a:r>
              <a:rPr lang="en-IE" dirty="0" err="1" smtClean="0">
                <a:latin typeface="Arial Black" pitchFamily="34" charset="0"/>
              </a:rPr>
              <a:t>BrowserBot</a:t>
            </a:r>
            <a:r>
              <a:rPr lang="en-IE" dirty="0" smtClean="0">
                <a:latin typeface="Arial Black" pitchFamily="34" charset="0"/>
              </a:rPr>
              <a:t>.</a:t>
            </a:r>
          </a:p>
          <a:p>
            <a:pPr marL="285750" indent="-285750">
              <a:buFont typeface="Arial" pitchFamily="34" charset="0"/>
              <a:buChar char="•"/>
            </a:pPr>
            <a:endParaRPr lang="en-IE" dirty="0" smtClean="0"/>
          </a:p>
          <a:p>
            <a:pPr marL="285750" indent="-285750">
              <a:buFont typeface="Arial" pitchFamily="34" charset="0"/>
              <a:buChar char="•"/>
            </a:pPr>
            <a:r>
              <a:rPr lang="en-IE" dirty="0" err="1" smtClean="0">
                <a:latin typeface="Arial Black" pitchFamily="34" charset="0"/>
              </a:rPr>
              <a:t>BrowserBot</a:t>
            </a:r>
            <a:r>
              <a:rPr lang="en-IE" dirty="0" smtClean="0">
                <a:latin typeface="Arial Black" pitchFamily="34" charset="0"/>
              </a:rPr>
              <a:t> </a:t>
            </a:r>
            <a:r>
              <a:rPr lang="en-IE" dirty="0" smtClean="0"/>
              <a:t>has access to the browser window. It is the JavaScript object that allows Selenium control the browser. It overrides access to the window, document and other key browser JavaScript objects that we can normally access</a:t>
            </a:r>
          </a:p>
          <a:p>
            <a:pPr marL="285750" indent="-285750">
              <a:buFont typeface="Arial" pitchFamily="34" charset="0"/>
              <a:buChar char="•"/>
            </a:pPr>
            <a:endParaRPr lang="en-IE" dirty="0"/>
          </a:p>
          <a:p>
            <a:pPr marL="285750" indent="-285750">
              <a:buFont typeface="Arial" pitchFamily="34" charset="0"/>
              <a:buChar char="•"/>
            </a:pPr>
            <a:r>
              <a:rPr lang="en-IE" dirty="0" smtClean="0"/>
              <a:t>Your test will need to call the window and you will have the Window object with which you can do what you want</a:t>
            </a:r>
          </a:p>
          <a:p>
            <a:pPr marL="285750" indent="-285750">
              <a:buFont typeface="Arial" pitchFamily="34" charset="0"/>
              <a:buChar char="•"/>
            </a:pPr>
            <a:endParaRPr lang="en-IE" dirty="0"/>
          </a:p>
          <a:p>
            <a:pPr marL="285750" indent="-285750">
              <a:buFont typeface="Arial" pitchFamily="34" charset="0"/>
              <a:buChar char="•"/>
            </a:pPr>
            <a:r>
              <a:rPr lang="en-IE" dirty="0" smtClean="0"/>
              <a:t>Syntax: </a:t>
            </a:r>
            <a:r>
              <a:rPr lang="en-IE" dirty="0" err="1" smtClean="0">
                <a:latin typeface="Arial Black" pitchFamily="34" charset="0"/>
              </a:rPr>
              <a:t>var</a:t>
            </a:r>
            <a:r>
              <a:rPr lang="en-IE" dirty="0" smtClean="0">
                <a:latin typeface="Arial Black" pitchFamily="34" charset="0"/>
              </a:rPr>
              <a:t> window= </a:t>
            </a:r>
            <a:r>
              <a:rPr lang="en-IE" dirty="0" err="1" smtClean="0">
                <a:latin typeface="Arial Black" pitchFamily="34" charset="0"/>
              </a:rPr>
              <a:t>this.browserbot.getUserWindow</a:t>
            </a:r>
            <a:r>
              <a:rPr lang="en-IE" dirty="0" smtClean="0">
                <a:latin typeface="Arial Black" pitchFamily="34" charset="0"/>
              </a:rPr>
              <a:t>();</a:t>
            </a:r>
          </a:p>
          <a:p>
            <a:pPr marL="285750" indent="-285750">
              <a:buFont typeface="Arial" pitchFamily="34" charset="0"/>
              <a:buChar char="•"/>
            </a:pPr>
            <a:endParaRPr lang="en-IE" dirty="0">
              <a:latin typeface="Arial Black" pitchFamily="34" charset="0"/>
            </a:endParaRPr>
          </a:p>
          <a:p>
            <a:pPr marL="285750" indent="-285750">
              <a:buFont typeface="Arial" pitchFamily="34" charset="0"/>
              <a:buChar char="•"/>
            </a:pPr>
            <a:r>
              <a:rPr lang="en-IE" dirty="0" err="1" smtClean="0">
                <a:latin typeface="Arial Black" pitchFamily="34" charset="0"/>
              </a:rPr>
              <a:t>getUserWindow</a:t>
            </a:r>
            <a:r>
              <a:rPr lang="en-IE" dirty="0" smtClean="0">
                <a:latin typeface="Arial Black" pitchFamily="34" charset="0"/>
              </a:rPr>
              <a:t>() </a:t>
            </a:r>
            <a:r>
              <a:rPr lang="en-IE" dirty="0" smtClean="0"/>
              <a:t>returns </a:t>
            </a:r>
            <a:r>
              <a:rPr lang="en-IE" dirty="0" smtClean="0">
                <a:latin typeface="Arial Black" pitchFamily="34" charset="0"/>
              </a:rPr>
              <a:t>Window</a:t>
            </a:r>
            <a:r>
              <a:rPr lang="en-IE" dirty="0" smtClean="0"/>
              <a:t> object</a:t>
            </a:r>
            <a:endParaRPr lang="en-IE" dirty="0">
              <a:latin typeface="Arial Black" pitchFamily="34" charset="0"/>
            </a:endParaRPr>
          </a:p>
          <a:p>
            <a:pPr marL="285750" indent="-285750">
              <a:buFont typeface="Arial" pitchFamily="34" charset="0"/>
              <a:buChar char="•"/>
            </a:pPr>
            <a:endParaRPr lang="en-IE" dirty="0" smtClean="0">
              <a:latin typeface="Arial Black" pitchFamily="34" charset="0"/>
            </a:endParaRPr>
          </a:p>
          <a:p>
            <a:pPr marL="285750" indent="-285750">
              <a:buFont typeface="Arial" pitchFamily="34" charset="0"/>
              <a:buChar char="•"/>
            </a:pPr>
            <a:endParaRPr lang="en-IE" dirty="0">
              <a:latin typeface="Arial Black" pitchFamily="34" charset="0"/>
            </a:endParaRPr>
          </a:p>
          <a:p>
            <a:pPr marL="285750" indent="-285750">
              <a:buFont typeface="Arial" pitchFamily="34" charset="0"/>
              <a:buChar char="•"/>
            </a:pPr>
            <a:endParaRPr lang="en-IE" dirty="0" smtClean="0"/>
          </a:p>
          <a:p>
            <a:pPr marL="285750" indent="-285750">
              <a:buFont typeface="Arial" pitchFamily="34" charset="0"/>
              <a:buChar char="•"/>
            </a:pPr>
            <a:endParaRPr lang="en-IE" dirty="0">
              <a:latin typeface="Arial Black" pitchFamily="34" charset="0"/>
            </a:endParaRPr>
          </a:p>
        </p:txBody>
      </p:sp>
    </p:spTree>
    <p:extLst>
      <p:ext uri="{BB962C8B-B14F-4D97-AF65-F5344CB8AC3E}">
        <p14:creationId xmlns:p14="http://schemas.microsoft.com/office/powerpoint/2010/main" val="1819873691"/>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284" y="908720"/>
            <a:ext cx="11153775" cy="5486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323528" y="188640"/>
            <a:ext cx="8280920" cy="923330"/>
          </a:xfrm>
          <a:prstGeom prst="rect">
            <a:avLst/>
          </a:prstGeom>
          <a:noFill/>
        </p:spPr>
        <p:txBody>
          <a:bodyPr wrap="square" rtlCol="0">
            <a:spAutoFit/>
          </a:bodyPr>
          <a:lstStyle/>
          <a:p>
            <a:r>
              <a:rPr lang="en-IE" dirty="0"/>
              <a:t>A simple experiment where we concatenate two strings and verify that they equal what we think they should.</a:t>
            </a:r>
            <a:br>
              <a:rPr lang="en-IE" dirty="0"/>
            </a:br>
            <a:endParaRPr lang="en-IE" dirty="0"/>
          </a:p>
        </p:txBody>
      </p:sp>
    </p:spTree>
    <p:extLst>
      <p:ext uri="{BB962C8B-B14F-4D97-AF65-F5344CB8AC3E}">
        <p14:creationId xmlns:p14="http://schemas.microsoft.com/office/powerpoint/2010/main" val="3388789297"/>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725" y="1100138"/>
            <a:ext cx="8972550" cy="46577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253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1720" y="6021288"/>
            <a:ext cx="1285875" cy="323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3779912" y="6021288"/>
            <a:ext cx="4248472" cy="369332"/>
          </a:xfrm>
          <a:prstGeom prst="rect">
            <a:avLst/>
          </a:prstGeom>
          <a:noFill/>
        </p:spPr>
        <p:txBody>
          <a:bodyPr wrap="square" rtlCol="0">
            <a:spAutoFit/>
          </a:bodyPr>
          <a:lstStyle/>
          <a:p>
            <a:r>
              <a:rPr lang="en-IE" dirty="0" smtClean="0"/>
              <a:t>4 options to select from</a:t>
            </a:r>
            <a:endParaRPr lang="en-IE" dirty="0"/>
          </a:p>
        </p:txBody>
      </p:sp>
    </p:spTree>
    <p:extLst>
      <p:ext uri="{BB962C8B-B14F-4D97-AF65-F5344CB8AC3E}">
        <p14:creationId xmlns:p14="http://schemas.microsoft.com/office/powerpoint/2010/main" val="925943632"/>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7504" y="188640"/>
            <a:ext cx="7776864" cy="5909310"/>
          </a:xfrm>
          <a:prstGeom prst="rect">
            <a:avLst/>
          </a:prstGeom>
          <a:noFill/>
        </p:spPr>
        <p:txBody>
          <a:bodyPr wrap="square" rtlCol="0">
            <a:spAutoFit/>
          </a:bodyPr>
          <a:lstStyle/>
          <a:p>
            <a:r>
              <a:rPr lang="en-IE" dirty="0" smtClean="0"/>
              <a:t>Firing Events</a:t>
            </a:r>
          </a:p>
          <a:p>
            <a:pPr marL="285750" indent="-285750">
              <a:buFont typeface="Arial" pitchFamily="34" charset="0"/>
              <a:buChar char="•"/>
            </a:pPr>
            <a:r>
              <a:rPr lang="en-IE" dirty="0" smtClean="0"/>
              <a:t>You may not be able to click on an element on the page</a:t>
            </a:r>
          </a:p>
          <a:p>
            <a:pPr marL="285750" indent="-285750">
              <a:buFont typeface="Arial" pitchFamily="34" charset="0"/>
              <a:buChar char="•"/>
            </a:pPr>
            <a:r>
              <a:rPr lang="en-IE" dirty="0" smtClean="0"/>
              <a:t>You need to make your test fire the click event</a:t>
            </a:r>
          </a:p>
          <a:p>
            <a:pPr marL="285750" indent="-285750">
              <a:buFont typeface="Arial" pitchFamily="34" charset="0"/>
              <a:buChar char="•"/>
            </a:pPr>
            <a:r>
              <a:rPr lang="en-IE" dirty="0" smtClean="0"/>
              <a:t>Selenium has an API call that allows us to fire the event that is attached to elements on a page</a:t>
            </a:r>
          </a:p>
          <a:p>
            <a:pPr marL="285750" indent="-285750">
              <a:buFont typeface="Arial" pitchFamily="34" charset="0"/>
              <a:buChar char="•"/>
            </a:pPr>
            <a:r>
              <a:rPr lang="en-IE" dirty="0" smtClean="0">
                <a:latin typeface="Arial Black" pitchFamily="34" charset="0"/>
              </a:rPr>
              <a:t>&lt;div id=‘</a:t>
            </a:r>
            <a:r>
              <a:rPr lang="en-IE" dirty="0" err="1" smtClean="0">
                <a:latin typeface="Arial Black" pitchFamily="34" charset="0"/>
              </a:rPr>
              <a:t>FireEventDiv</a:t>
            </a:r>
            <a:r>
              <a:rPr lang="en-IE" dirty="0" smtClean="0">
                <a:latin typeface="Arial Black" pitchFamily="34" charset="0"/>
              </a:rPr>
              <a:t>’ </a:t>
            </a:r>
            <a:r>
              <a:rPr lang="en-IE" dirty="0" err="1" smtClean="0">
                <a:latin typeface="Arial Black" pitchFamily="34" charset="0"/>
              </a:rPr>
              <a:t>onClick</a:t>
            </a:r>
            <a:r>
              <a:rPr lang="en-IE" dirty="0" smtClean="0">
                <a:latin typeface="Arial Black" pitchFamily="34" charset="0"/>
              </a:rPr>
              <a:t>=‘alert(“</a:t>
            </a:r>
            <a:r>
              <a:rPr lang="en-IE" dirty="0" err="1" smtClean="0">
                <a:latin typeface="Arial Black" pitchFamily="34" charset="0"/>
              </a:rPr>
              <a:t>AlertThrown</a:t>
            </a:r>
            <a:r>
              <a:rPr lang="en-IE" dirty="0" smtClean="0">
                <a:latin typeface="Arial Black" pitchFamily="34" charset="0"/>
              </a:rPr>
              <a:t>”)’&gt;</a:t>
            </a:r>
          </a:p>
          <a:p>
            <a:endParaRPr lang="en-IE" dirty="0"/>
          </a:p>
          <a:p>
            <a:pPr marL="285750" indent="-285750">
              <a:buFont typeface="Arial" pitchFamily="34" charset="0"/>
              <a:buChar char="•"/>
            </a:pPr>
            <a:r>
              <a:rPr lang="en-IE" dirty="0" smtClean="0"/>
              <a:t>The </a:t>
            </a:r>
            <a:r>
              <a:rPr lang="en-IE" dirty="0" err="1" smtClean="0">
                <a:latin typeface="Arial Black" pitchFamily="34" charset="0"/>
              </a:rPr>
              <a:t>fireEvent</a:t>
            </a:r>
            <a:r>
              <a:rPr lang="en-IE" dirty="0" smtClean="0">
                <a:latin typeface="Arial Black" pitchFamily="34" charset="0"/>
              </a:rPr>
              <a:t> </a:t>
            </a:r>
            <a:r>
              <a:rPr lang="en-IE" dirty="0" smtClean="0"/>
              <a:t>call specifying </a:t>
            </a:r>
            <a:r>
              <a:rPr lang="en-IE" dirty="0" err="1" smtClean="0">
                <a:latin typeface="Arial Black" pitchFamily="34" charset="0"/>
              </a:rPr>
              <a:t>onClick</a:t>
            </a:r>
            <a:r>
              <a:rPr lang="en-IE" dirty="0" smtClean="0">
                <a:latin typeface="Arial Black" pitchFamily="34" charset="0"/>
              </a:rPr>
              <a:t> </a:t>
            </a:r>
            <a:r>
              <a:rPr lang="en-IE" dirty="0" smtClean="0"/>
              <a:t>on the above </a:t>
            </a:r>
            <a:r>
              <a:rPr lang="en-IE" dirty="0" smtClean="0">
                <a:latin typeface="Arial Black" pitchFamily="34" charset="0"/>
              </a:rPr>
              <a:t>div</a:t>
            </a:r>
            <a:r>
              <a:rPr lang="en-IE" dirty="0" smtClean="0"/>
              <a:t> would cause the alert to be thrown/ The </a:t>
            </a:r>
            <a:r>
              <a:rPr lang="en-IE" dirty="0" err="1" smtClean="0">
                <a:latin typeface="Arial Black" pitchFamily="34" charset="0"/>
              </a:rPr>
              <a:t>fireEvent</a:t>
            </a:r>
            <a:r>
              <a:rPr lang="en-IE" dirty="0" smtClean="0">
                <a:latin typeface="Arial Black" pitchFamily="34" charset="0"/>
              </a:rPr>
              <a:t> </a:t>
            </a:r>
            <a:r>
              <a:rPr lang="en-IE" dirty="0" smtClean="0"/>
              <a:t>works  against the following JavaScript events:</a:t>
            </a:r>
          </a:p>
          <a:p>
            <a:pPr marL="285750" indent="-285750">
              <a:buFont typeface="Arial" pitchFamily="34" charset="0"/>
              <a:buChar char="•"/>
            </a:pPr>
            <a:r>
              <a:rPr lang="en-IE" dirty="0"/>
              <a:t> </a:t>
            </a:r>
            <a:r>
              <a:rPr lang="en-IE" dirty="0" smtClean="0"/>
              <a:t>		</a:t>
            </a:r>
            <a:r>
              <a:rPr lang="en-IE" dirty="0" err="1" smtClean="0">
                <a:latin typeface="Arial Black" pitchFamily="34" charset="0"/>
              </a:rPr>
              <a:t>onFocus</a:t>
            </a:r>
            <a:endParaRPr lang="en-IE" dirty="0" smtClean="0">
              <a:latin typeface="Arial Black" pitchFamily="34" charset="0"/>
            </a:endParaRPr>
          </a:p>
          <a:p>
            <a:pPr lvl="4"/>
            <a:r>
              <a:rPr lang="en-IE" dirty="0" err="1" smtClean="0">
                <a:latin typeface="Arial Black" pitchFamily="34" charset="0"/>
              </a:rPr>
              <a:t>onBlur</a:t>
            </a:r>
            <a:endParaRPr lang="en-IE" dirty="0" smtClean="0">
              <a:latin typeface="Arial Black" pitchFamily="34" charset="0"/>
            </a:endParaRPr>
          </a:p>
          <a:p>
            <a:pPr lvl="4"/>
            <a:r>
              <a:rPr lang="en-IE" dirty="0" err="1" smtClean="0">
                <a:latin typeface="Arial Black" pitchFamily="34" charset="0"/>
              </a:rPr>
              <a:t>onChange</a:t>
            </a:r>
            <a:endParaRPr lang="en-IE" dirty="0" smtClean="0">
              <a:latin typeface="Arial Black" pitchFamily="34" charset="0"/>
            </a:endParaRPr>
          </a:p>
          <a:p>
            <a:pPr lvl="4"/>
            <a:r>
              <a:rPr lang="en-IE" dirty="0" err="1" smtClean="0">
                <a:latin typeface="Arial Black" pitchFamily="34" charset="0"/>
              </a:rPr>
              <a:t>onSubmit</a:t>
            </a:r>
            <a:endParaRPr lang="en-IE" dirty="0" smtClean="0">
              <a:latin typeface="Arial Black" pitchFamily="34" charset="0"/>
            </a:endParaRPr>
          </a:p>
          <a:p>
            <a:pPr lvl="4"/>
            <a:r>
              <a:rPr lang="en-IE" dirty="0" err="1" smtClean="0">
                <a:latin typeface="Arial Black" pitchFamily="34" charset="0"/>
              </a:rPr>
              <a:t>onMouseOut</a:t>
            </a:r>
            <a:endParaRPr lang="en-IE" dirty="0" smtClean="0">
              <a:latin typeface="Arial Black" pitchFamily="34" charset="0"/>
            </a:endParaRPr>
          </a:p>
          <a:p>
            <a:pPr lvl="4"/>
            <a:r>
              <a:rPr lang="en-IE" dirty="0" err="1" smtClean="0">
                <a:latin typeface="Arial Black" pitchFamily="34" charset="0"/>
              </a:rPr>
              <a:t>onMouseOver</a:t>
            </a:r>
            <a:endParaRPr lang="en-IE" dirty="0" smtClean="0">
              <a:latin typeface="Arial Black" pitchFamily="34" charset="0"/>
            </a:endParaRPr>
          </a:p>
          <a:p>
            <a:pPr lvl="4"/>
            <a:endParaRPr lang="en-IE" dirty="0" smtClean="0">
              <a:latin typeface="Arial Black" pitchFamily="34" charset="0"/>
            </a:endParaRPr>
          </a:p>
          <a:p>
            <a:pPr marL="742950" lvl="1" indent="-285750">
              <a:buFont typeface="Arial" pitchFamily="34" charset="0"/>
              <a:buChar char="•"/>
            </a:pPr>
            <a:endParaRPr lang="en-IE" dirty="0" smtClean="0"/>
          </a:p>
          <a:p>
            <a:r>
              <a:rPr lang="en-IE" dirty="0" smtClean="0"/>
              <a:t>You want to test a </a:t>
            </a:r>
            <a:r>
              <a:rPr lang="en-IE" dirty="0" err="1" smtClean="0">
                <a:latin typeface="Arial Black" pitchFamily="34" charset="0"/>
              </a:rPr>
              <a:t>mouseOver</a:t>
            </a:r>
            <a:r>
              <a:rPr lang="en-IE" dirty="0" smtClean="0"/>
              <a:t> but Selenium command </a:t>
            </a:r>
            <a:r>
              <a:rPr lang="en-IE" dirty="0" err="1" smtClean="0">
                <a:latin typeface="Arial Black" pitchFamily="34" charset="0"/>
              </a:rPr>
              <a:t>mouseOver</a:t>
            </a:r>
            <a:r>
              <a:rPr lang="en-IE" dirty="0" smtClean="0">
                <a:latin typeface="Arial Black" pitchFamily="34" charset="0"/>
              </a:rPr>
              <a:t> </a:t>
            </a:r>
            <a:r>
              <a:rPr lang="en-IE" dirty="0" smtClean="0"/>
              <a:t>does not make your </a:t>
            </a:r>
            <a:r>
              <a:rPr lang="en-IE" dirty="0" err="1" smtClean="0">
                <a:latin typeface="Arial Black" pitchFamily="34" charset="0"/>
              </a:rPr>
              <a:t>mouseOver</a:t>
            </a:r>
            <a:r>
              <a:rPr lang="en-IE" dirty="0" smtClean="0"/>
              <a:t> fire. Test the event using the </a:t>
            </a:r>
            <a:r>
              <a:rPr lang="en-IE" dirty="0" err="1" smtClean="0">
                <a:latin typeface="Arial Black" pitchFamily="34" charset="0"/>
              </a:rPr>
              <a:t>fireEvent</a:t>
            </a:r>
            <a:r>
              <a:rPr lang="en-IE" dirty="0" smtClean="0"/>
              <a:t> command</a:t>
            </a:r>
            <a:endParaRPr lang="en-IE" dirty="0"/>
          </a:p>
        </p:txBody>
      </p:sp>
    </p:spTree>
    <p:extLst>
      <p:ext uri="{BB962C8B-B14F-4D97-AF65-F5344CB8AC3E}">
        <p14:creationId xmlns:p14="http://schemas.microsoft.com/office/powerpoint/2010/main" val="2871481832"/>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8184" y="527528"/>
            <a:ext cx="5575874" cy="49217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457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623" y="5085184"/>
            <a:ext cx="2324100" cy="1419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3275856" y="5661248"/>
            <a:ext cx="4104456" cy="1200329"/>
          </a:xfrm>
          <a:prstGeom prst="rect">
            <a:avLst/>
          </a:prstGeom>
          <a:noFill/>
        </p:spPr>
        <p:txBody>
          <a:bodyPr wrap="square" rtlCol="0">
            <a:spAutoFit/>
          </a:bodyPr>
          <a:lstStyle/>
          <a:p>
            <a:r>
              <a:rPr lang="en-IE" dirty="0" err="1"/>
              <a:t>mouseover</a:t>
            </a:r>
            <a:r>
              <a:rPr lang="en-IE" dirty="0"/>
              <a:t> </a:t>
            </a:r>
            <a:r>
              <a:rPr lang="en-IE" dirty="0" smtClean="0"/>
              <a:t> (event) Fires </a:t>
            </a:r>
            <a:r>
              <a:rPr lang="en-IE" dirty="0"/>
              <a:t>when the user moves the mouse over the element you registered the event on </a:t>
            </a:r>
            <a:r>
              <a:rPr lang="en-IE" i="1" dirty="0"/>
              <a:t>or one of its descendants</a:t>
            </a:r>
            <a:r>
              <a:rPr lang="en-IE" dirty="0"/>
              <a:t>.</a:t>
            </a:r>
          </a:p>
        </p:txBody>
      </p:sp>
      <p:sp>
        <p:nvSpPr>
          <p:cNvPr id="4" name="TextBox 3"/>
          <p:cNvSpPr txBox="1"/>
          <p:nvPr/>
        </p:nvSpPr>
        <p:spPr>
          <a:xfrm>
            <a:off x="639269" y="158196"/>
            <a:ext cx="6048672" cy="369332"/>
          </a:xfrm>
          <a:prstGeom prst="rect">
            <a:avLst/>
          </a:prstGeom>
          <a:noFill/>
        </p:spPr>
        <p:txBody>
          <a:bodyPr wrap="square" rtlCol="0">
            <a:spAutoFit/>
          </a:bodyPr>
          <a:lstStyle/>
          <a:p>
            <a:r>
              <a:rPr lang="en-IE" dirty="0" smtClean="0"/>
              <a:t>Firing </a:t>
            </a:r>
            <a:r>
              <a:rPr lang="en-IE" dirty="0" err="1" smtClean="0"/>
              <a:t>onmouseover</a:t>
            </a:r>
            <a:r>
              <a:rPr lang="en-IE" dirty="0" smtClean="0"/>
              <a:t> event</a:t>
            </a:r>
            <a:endParaRPr lang="en-IE" dirty="0"/>
          </a:p>
        </p:txBody>
      </p:sp>
    </p:spTree>
    <p:extLst>
      <p:ext uri="{BB962C8B-B14F-4D97-AF65-F5344CB8AC3E}">
        <p14:creationId xmlns:p14="http://schemas.microsoft.com/office/powerpoint/2010/main" val="3088205546"/>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05025" y="1023938"/>
            <a:ext cx="4933950" cy="48101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395536" y="6165303"/>
            <a:ext cx="3672408" cy="646331"/>
          </a:xfrm>
          <a:prstGeom prst="rect">
            <a:avLst/>
          </a:prstGeom>
          <a:noFill/>
        </p:spPr>
        <p:txBody>
          <a:bodyPr wrap="square" rtlCol="0">
            <a:spAutoFit/>
          </a:bodyPr>
          <a:lstStyle/>
          <a:p>
            <a:r>
              <a:rPr lang="en-IE" dirty="0"/>
              <a:t>blur </a:t>
            </a:r>
            <a:r>
              <a:rPr lang="en-IE" dirty="0" smtClean="0"/>
              <a:t>( event) Fires </a:t>
            </a:r>
            <a:r>
              <a:rPr lang="en-IE" dirty="0"/>
              <a:t>when a focusable element loses the focus</a:t>
            </a:r>
          </a:p>
        </p:txBody>
      </p:sp>
      <p:sp>
        <p:nvSpPr>
          <p:cNvPr id="4" name="TextBox 3"/>
          <p:cNvSpPr txBox="1"/>
          <p:nvPr/>
        </p:nvSpPr>
        <p:spPr>
          <a:xfrm>
            <a:off x="251520" y="260648"/>
            <a:ext cx="6984776" cy="369332"/>
          </a:xfrm>
          <a:prstGeom prst="rect">
            <a:avLst/>
          </a:prstGeom>
          <a:noFill/>
        </p:spPr>
        <p:txBody>
          <a:bodyPr wrap="square" rtlCol="0">
            <a:spAutoFit/>
          </a:bodyPr>
          <a:lstStyle/>
          <a:p>
            <a:r>
              <a:rPr lang="en-IE" dirty="0" smtClean="0"/>
              <a:t>Firing </a:t>
            </a:r>
            <a:r>
              <a:rPr lang="en-IE" dirty="0" err="1" smtClean="0"/>
              <a:t>onblur</a:t>
            </a:r>
            <a:r>
              <a:rPr lang="en-IE" dirty="0" smtClean="0"/>
              <a:t> event</a:t>
            </a:r>
            <a:endParaRPr lang="en-IE" dirty="0"/>
          </a:p>
        </p:txBody>
      </p:sp>
    </p:spTree>
    <p:extLst>
      <p:ext uri="{BB962C8B-B14F-4D97-AF65-F5344CB8AC3E}">
        <p14:creationId xmlns:p14="http://schemas.microsoft.com/office/powerpoint/2010/main" val="3713719898"/>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52550" y="1152525"/>
            <a:ext cx="6438900" cy="45529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0351781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4125" y="976313"/>
            <a:ext cx="4095750" cy="49053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755576" y="188640"/>
            <a:ext cx="7632848" cy="369332"/>
          </a:xfrm>
          <a:prstGeom prst="rect">
            <a:avLst/>
          </a:prstGeom>
          <a:noFill/>
        </p:spPr>
        <p:txBody>
          <a:bodyPr wrap="square" rtlCol="0">
            <a:spAutoFit/>
          </a:bodyPr>
          <a:lstStyle/>
          <a:p>
            <a:r>
              <a:rPr lang="en-IE" dirty="0" smtClean="0"/>
              <a:t>Double Click on any command and it will execute</a:t>
            </a:r>
            <a:endParaRPr lang="en-IE" dirty="0"/>
          </a:p>
        </p:txBody>
      </p:sp>
    </p:spTree>
    <p:extLst>
      <p:ext uri="{BB962C8B-B14F-4D97-AF65-F5344CB8AC3E}">
        <p14:creationId xmlns:p14="http://schemas.microsoft.com/office/powerpoint/2010/main" val="1165618404"/>
      </p:ext>
    </p:extLst>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E" dirty="0" smtClean="0"/>
              <a:t>User Extensions</a:t>
            </a:r>
            <a:endParaRPr lang="en-IE" dirty="0"/>
          </a:p>
        </p:txBody>
      </p:sp>
      <p:sp>
        <p:nvSpPr>
          <p:cNvPr id="3" name="Subtitle 2"/>
          <p:cNvSpPr>
            <a:spLocks noGrp="1"/>
          </p:cNvSpPr>
          <p:nvPr>
            <p:ph type="subTitle" idx="1"/>
          </p:nvPr>
        </p:nvSpPr>
        <p:spPr/>
        <p:txBody>
          <a:bodyPr/>
          <a:lstStyle/>
          <a:p>
            <a:endParaRPr lang="en-IE"/>
          </a:p>
        </p:txBody>
      </p:sp>
    </p:spTree>
    <p:extLst>
      <p:ext uri="{BB962C8B-B14F-4D97-AF65-F5344CB8AC3E}">
        <p14:creationId xmlns:p14="http://schemas.microsoft.com/office/powerpoint/2010/main" val="453232327"/>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188640"/>
            <a:ext cx="8568952" cy="369332"/>
          </a:xfrm>
          <a:prstGeom prst="rect">
            <a:avLst/>
          </a:prstGeom>
          <a:noFill/>
        </p:spPr>
        <p:txBody>
          <a:bodyPr wrap="square" rtlCol="0">
            <a:spAutoFit/>
          </a:bodyPr>
          <a:lstStyle/>
          <a:p>
            <a:endParaRPr lang="en-IE"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38275" y="942975"/>
            <a:ext cx="6267450" cy="49720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827584" y="222829"/>
            <a:ext cx="4968552" cy="369332"/>
          </a:xfrm>
          <a:prstGeom prst="rect">
            <a:avLst/>
          </a:prstGeom>
          <a:noFill/>
        </p:spPr>
        <p:txBody>
          <a:bodyPr wrap="square" rtlCol="0">
            <a:spAutoFit/>
          </a:bodyPr>
          <a:lstStyle/>
          <a:p>
            <a:r>
              <a:rPr lang="en-IE" dirty="0"/>
              <a:t>http://www.seleniumhq.org/docs/</a:t>
            </a:r>
          </a:p>
        </p:txBody>
      </p:sp>
    </p:spTree>
    <p:extLst>
      <p:ext uri="{BB962C8B-B14F-4D97-AF65-F5344CB8AC3E}">
        <p14:creationId xmlns:p14="http://schemas.microsoft.com/office/powerpoint/2010/main" val="602130482"/>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5875" y="589330"/>
            <a:ext cx="6572250" cy="33813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40170307"/>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1575" y="595313"/>
            <a:ext cx="6800850" cy="56673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04622991"/>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9188" y="123825"/>
            <a:ext cx="6905625" cy="66103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91537490"/>
      </p:ext>
    </p:extLst>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5913" y="585788"/>
            <a:ext cx="5972175" cy="56864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539552" y="188640"/>
            <a:ext cx="5760640" cy="369332"/>
          </a:xfrm>
          <a:prstGeom prst="rect">
            <a:avLst/>
          </a:prstGeom>
          <a:noFill/>
        </p:spPr>
        <p:txBody>
          <a:bodyPr wrap="square" rtlCol="0">
            <a:spAutoFit/>
          </a:bodyPr>
          <a:lstStyle/>
          <a:p>
            <a:r>
              <a:rPr lang="en-IE" dirty="0" smtClean="0"/>
              <a:t>Scroll to end of page</a:t>
            </a:r>
            <a:endParaRPr lang="en-IE" dirty="0"/>
          </a:p>
        </p:txBody>
      </p:sp>
    </p:spTree>
    <p:extLst>
      <p:ext uri="{BB962C8B-B14F-4D97-AF65-F5344CB8AC3E}">
        <p14:creationId xmlns:p14="http://schemas.microsoft.com/office/powerpoint/2010/main" val="340999697"/>
      </p:ext>
    </p:extLst>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1925"/>
            <a:ext cx="10668000" cy="6534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10818295"/>
      </p:ext>
    </p:extLst>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2050" y="2581275"/>
            <a:ext cx="6819900" cy="16954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59730571"/>
      </p:ext>
    </p:extLst>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7744" y="620688"/>
            <a:ext cx="4953000" cy="57054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66881775"/>
      </p:ext>
    </p:extLst>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013" y="1600200"/>
            <a:ext cx="8943975" cy="3657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395536" y="476672"/>
            <a:ext cx="7560840" cy="369332"/>
          </a:xfrm>
          <a:prstGeom prst="rect">
            <a:avLst/>
          </a:prstGeom>
          <a:noFill/>
        </p:spPr>
        <p:txBody>
          <a:bodyPr wrap="square" rtlCol="0">
            <a:spAutoFit/>
          </a:bodyPr>
          <a:lstStyle/>
          <a:p>
            <a:r>
              <a:rPr lang="en-IE" dirty="0" smtClean="0"/>
              <a:t>Check out the </a:t>
            </a:r>
            <a:r>
              <a:rPr lang="en-IE" b="1" dirty="0" smtClean="0"/>
              <a:t>while</a:t>
            </a:r>
            <a:r>
              <a:rPr lang="en-IE" dirty="0" smtClean="0"/>
              <a:t> function in user-extensions.js file</a:t>
            </a:r>
            <a:endParaRPr lang="en-IE" dirty="0"/>
          </a:p>
        </p:txBody>
      </p:sp>
    </p:spTree>
    <p:extLst>
      <p:ext uri="{BB962C8B-B14F-4D97-AF65-F5344CB8AC3E}">
        <p14:creationId xmlns:p14="http://schemas.microsoft.com/office/powerpoint/2010/main" val="38608976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404664"/>
            <a:ext cx="8496944" cy="1477328"/>
          </a:xfrm>
          <a:prstGeom prst="rect">
            <a:avLst/>
          </a:prstGeom>
          <a:noFill/>
        </p:spPr>
        <p:txBody>
          <a:bodyPr wrap="square" rtlCol="0">
            <a:spAutoFit/>
          </a:bodyPr>
          <a:lstStyle/>
          <a:p>
            <a:r>
              <a:rPr lang="en-IE" dirty="0" smtClean="0"/>
              <a:t>In web page- </a:t>
            </a:r>
            <a:r>
              <a:rPr lang="en-IE" dirty="0" smtClean="0">
                <a:hlinkClick r:id="rId2"/>
              </a:rPr>
              <a:t>http://book.theautomatedtester.co.uk</a:t>
            </a:r>
            <a:r>
              <a:rPr lang="en-IE" dirty="0" smtClean="0"/>
              <a:t> </a:t>
            </a:r>
          </a:p>
          <a:p>
            <a:endParaRPr lang="en-IE" dirty="0"/>
          </a:p>
          <a:p>
            <a:r>
              <a:rPr lang="en-IE" dirty="0" smtClean="0"/>
              <a:t>Do the following</a:t>
            </a:r>
          </a:p>
          <a:p>
            <a:endParaRPr lang="en-IE" dirty="0"/>
          </a:p>
          <a:p>
            <a:endParaRPr lang="en-IE" dirty="0"/>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576" y="1304874"/>
            <a:ext cx="7416824" cy="412801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25342781"/>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5013" y="971550"/>
            <a:ext cx="5133975" cy="4914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395536" y="476672"/>
            <a:ext cx="7560840" cy="369332"/>
          </a:xfrm>
          <a:prstGeom prst="rect">
            <a:avLst/>
          </a:prstGeom>
          <a:noFill/>
        </p:spPr>
        <p:txBody>
          <a:bodyPr wrap="square" rtlCol="0">
            <a:spAutoFit/>
          </a:bodyPr>
          <a:lstStyle/>
          <a:p>
            <a:r>
              <a:rPr lang="en-IE" dirty="0" smtClean="0"/>
              <a:t>Check out the while function in user-extensions.js file</a:t>
            </a:r>
            <a:endParaRPr lang="en-IE" dirty="0"/>
          </a:p>
        </p:txBody>
      </p:sp>
    </p:spTree>
    <p:extLst>
      <p:ext uri="{BB962C8B-B14F-4D97-AF65-F5344CB8AC3E}">
        <p14:creationId xmlns:p14="http://schemas.microsoft.com/office/powerpoint/2010/main" val="3080340378"/>
      </p:ext>
    </p:extLst>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528" y="476672"/>
            <a:ext cx="8352928" cy="369332"/>
          </a:xfrm>
          <a:prstGeom prst="rect">
            <a:avLst/>
          </a:prstGeom>
          <a:noFill/>
        </p:spPr>
        <p:txBody>
          <a:bodyPr wrap="square" rtlCol="0">
            <a:spAutoFit/>
          </a:bodyPr>
          <a:lstStyle/>
          <a:p>
            <a:endParaRPr lang="en-IE" dirty="0"/>
          </a:p>
        </p:txBody>
      </p:sp>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00263" y="928688"/>
            <a:ext cx="5105584" cy="51646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21796077"/>
      </p:ext>
    </p:extLst>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188640"/>
            <a:ext cx="8064896" cy="2062103"/>
          </a:xfrm>
          <a:prstGeom prst="rect">
            <a:avLst/>
          </a:prstGeom>
          <a:noFill/>
        </p:spPr>
        <p:txBody>
          <a:bodyPr wrap="square" rtlCol="0">
            <a:spAutoFit/>
          </a:bodyPr>
          <a:lstStyle/>
          <a:p>
            <a:r>
              <a:rPr lang="en-IE" dirty="0" smtClean="0"/>
              <a:t>Add the following function to your user-extensions.js file</a:t>
            </a:r>
          </a:p>
          <a:p>
            <a:endParaRPr lang="en-IE" dirty="0"/>
          </a:p>
          <a:p>
            <a:r>
              <a:rPr lang="en-IE" sz="2800" b="1" dirty="0" smtClean="0"/>
              <a:t>Any time you change this file you must restart the Selenium IDE</a:t>
            </a:r>
          </a:p>
          <a:p>
            <a:endParaRPr lang="en-IE" dirty="0"/>
          </a:p>
          <a:p>
            <a:endParaRPr lang="en-IE"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1844824"/>
            <a:ext cx="8250938" cy="257115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19749959"/>
      </p:ext>
    </p:extLst>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24025" y="628650"/>
            <a:ext cx="5695950" cy="56007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35303710"/>
      </p:ext>
    </p:extLst>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79512" y="260648"/>
            <a:ext cx="8784976" cy="2585323"/>
          </a:xfrm>
          <a:prstGeom prst="rect">
            <a:avLst/>
          </a:prstGeom>
          <a:noFill/>
        </p:spPr>
        <p:txBody>
          <a:bodyPr wrap="square" rtlCol="0">
            <a:spAutoFit/>
          </a:bodyPr>
          <a:lstStyle/>
          <a:p>
            <a:r>
              <a:rPr lang="en-IE" dirty="0" smtClean="0"/>
              <a:t>Change to website ‘Accounts.Google.com’</a:t>
            </a:r>
          </a:p>
          <a:p>
            <a:r>
              <a:rPr lang="en-IE" dirty="0" smtClean="0"/>
              <a:t>Add following function to </a:t>
            </a:r>
            <a:r>
              <a:rPr lang="en-IE" dirty="0" smtClean="0">
                <a:latin typeface="Arial" pitchFamily="34" charset="0"/>
                <a:cs typeface="Arial" pitchFamily="34" charset="0"/>
              </a:rPr>
              <a:t>user-extensions.js</a:t>
            </a:r>
            <a:r>
              <a:rPr lang="en-IE" dirty="0" smtClean="0">
                <a:latin typeface="+mj-lt"/>
                <a:cs typeface="Arial" pitchFamily="34" charset="0"/>
              </a:rPr>
              <a:t> file</a:t>
            </a:r>
            <a:endParaRPr lang="en-IE" dirty="0" smtClean="0">
              <a:latin typeface="Arial" pitchFamily="34" charset="0"/>
              <a:cs typeface="Arial" pitchFamily="34" charset="0"/>
            </a:endParaRPr>
          </a:p>
          <a:p>
            <a:endParaRPr lang="en-IE" dirty="0" smtClean="0"/>
          </a:p>
          <a:p>
            <a:r>
              <a:rPr lang="en-IE" dirty="0" err="1">
                <a:latin typeface="Arial" pitchFamily="34" charset="0"/>
                <a:cs typeface="Arial" pitchFamily="34" charset="0"/>
              </a:rPr>
              <a:t>Selenium.prototype.doGenerateRandomEmail</a:t>
            </a:r>
            <a:r>
              <a:rPr lang="en-IE" dirty="0">
                <a:latin typeface="Arial" pitchFamily="34" charset="0"/>
                <a:cs typeface="Arial" pitchFamily="34" charset="0"/>
              </a:rPr>
              <a:t> = function(locator</a:t>
            </a:r>
            <a:r>
              <a:rPr lang="en-IE" dirty="0" smtClean="0">
                <a:latin typeface="Arial" pitchFamily="34" charset="0"/>
                <a:cs typeface="Arial" pitchFamily="34" charset="0"/>
              </a:rPr>
              <a:t>){</a:t>
            </a:r>
          </a:p>
          <a:p>
            <a:endParaRPr lang="en-IE" dirty="0">
              <a:latin typeface="Arial" pitchFamily="34" charset="0"/>
              <a:cs typeface="Arial" pitchFamily="34" charset="0"/>
            </a:endParaRPr>
          </a:p>
          <a:p>
            <a:r>
              <a:rPr lang="en-IE" dirty="0" smtClean="0">
                <a:latin typeface="Arial" pitchFamily="34" charset="0"/>
                <a:cs typeface="Arial" pitchFamily="34" charset="0"/>
              </a:rPr>
              <a:t>alert</a:t>
            </a:r>
            <a:r>
              <a:rPr lang="en-IE" dirty="0">
                <a:latin typeface="Arial" pitchFamily="34" charset="0"/>
                <a:cs typeface="Arial" pitchFamily="34" charset="0"/>
              </a:rPr>
              <a:t>("Starting to generate a random email id</a:t>
            </a:r>
            <a:r>
              <a:rPr lang="en-IE" dirty="0" smtClean="0">
                <a:latin typeface="Arial" pitchFamily="34" charset="0"/>
                <a:cs typeface="Arial" pitchFamily="34" charset="0"/>
              </a:rPr>
              <a:t>");</a:t>
            </a:r>
          </a:p>
          <a:p>
            <a:r>
              <a:rPr lang="en-IE" dirty="0" err="1" smtClean="0">
                <a:latin typeface="Arial" pitchFamily="34" charset="0"/>
                <a:cs typeface="Arial" pitchFamily="34" charset="0"/>
              </a:rPr>
              <a:t>selenium.doType</a:t>
            </a:r>
            <a:r>
              <a:rPr lang="en-IE" dirty="0" smtClean="0">
                <a:latin typeface="Arial" pitchFamily="34" charset="0"/>
                <a:cs typeface="Arial" pitchFamily="34" charset="0"/>
              </a:rPr>
              <a:t>(locator,“naomihurley24@gmail.com");</a:t>
            </a:r>
          </a:p>
          <a:p>
            <a:endParaRPr lang="en-IE" dirty="0" smtClean="0">
              <a:latin typeface="Arial" pitchFamily="34" charset="0"/>
              <a:cs typeface="Arial" pitchFamily="34" charset="0"/>
            </a:endParaRPr>
          </a:p>
          <a:p>
            <a:r>
              <a:rPr lang="en-IE" dirty="0" smtClean="0">
                <a:latin typeface="Arial" pitchFamily="34" charset="0"/>
                <a:cs typeface="Arial" pitchFamily="34" charset="0"/>
              </a:rPr>
              <a:t>}</a:t>
            </a:r>
            <a:endParaRPr lang="en-IE" dirty="0">
              <a:latin typeface="Arial" pitchFamily="34" charset="0"/>
              <a:cs typeface="Arial" pitchFamily="34" charset="0"/>
            </a:endParaRPr>
          </a:p>
        </p:txBody>
      </p:sp>
      <p:sp>
        <p:nvSpPr>
          <p:cNvPr id="4" name="TextBox 3"/>
          <p:cNvSpPr txBox="1"/>
          <p:nvPr/>
        </p:nvSpPr>
        <p:spPr>
          <a:xfrm>
            <a:off x="395536" y="6285285"/>
            <a:ext cx="7560840" cy="369332"/>
          </a:xfrm>
          <a:prstGeom prst="rect">
            <a:avLst/>
          </a:prstGeom>
          <a:noFill/>
        </p:spPr>
        <p:txBody>
          <a:bodyPr wrap="square" rtlCol="0">
            <a:spAutoFit/>
          </a:bodyPr>
          <a:lstStyle/>
          <a:p>
            <a:r>
              <a:rPr lang="en-IE" dirty="0" smtClean="0"/>
              <a:t>RESTART SELENIUM IDE each time you change user-extensions file</a:t>
            </a:r>
            <a:endParaRPr lang="en-IE"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35696" y="2492896"/>
            <a:ext cx="5907608" cy="36002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66260421"/>
      </p:ext>
    </p:extLst>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6435" y="543868"/>
            <a:ext cx="9058275" cy="54483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520" y="1364925"/>
            <a:ext cx="5572125" cy="3848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64132902"/>
      </p:ext>
    </p:extLst>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036496" cy="6463308"/>
          </a:xfrm>
          <a:prstGeom prst="rect">
            <a:avLst/>
          </a:prstGeom>
          <a:noFill/>
        </p:spPr>
        <p:txBody>
          <a:bodyPr wrap="square" rtlCol="0">
            <a:spAutoFit/>
          </a:bodyPr>
          <a:lstStyle/>
          <a:p>
            <a:r>
              <a:rPr lang="en-IE" dirty="0" smtClean="0">
                <a:latin typeface="Arial" pitchFamily="34" charset="0"/>
                <a:cs typeface="Arial" pitchFamily="34" charset="0"/>
              </a:rPr>
              <a:t>Enter following code into user-extensions.js</a:t>
            </a:r>
          </a:p>
          <a:p>
            <a:endParaRPr lang="en-IE" dirty="0">
              <a:latin typeface="Arial" pitchFamily="34" charset="0"/>
              <a:cs typeface="Arial" pitchFamily="34" charset="0"/>
            </a:endParaRPr>
          </a:p>
          <a:p>
            <a:endParaRPr lang="en-IE" dirty="0" smtClean="0">
              <a:latin typeface="Arial" pitchFamily="34" charset="0"/>
              <a:cs typeface="Arial" pitchFamily="34" charset="0"/>
            </a:endParaRPr>
          </a:p>
          <a:p>
            <a:r>
              <a:rPr lang="en-IE" dirty="0" err="1" smtClean="0">
                <a:latin typeface="Arial" pitchFamily="34" charset="0"/>
                <a:cs typeface="Arial" pitchFamily="34" charset="0"/>
              </a:rPr>
              <a:t>Selenium.prototype.doGenerateRandomEmail</a:t>
            </a:r>
            <a:r>
              <a:rPr lang="en-IE" dirty="0" smtClean="0">
                <a:latin typeface="Arial" pitchFamily="34" charset="0"/>
                <a:cs typeface="Arial" pitchFamily="34" charset="0"/>
              </a:rPr>
              <a:t> </a:t>
            </a:r>
            <a:r>
              <a:rPr lang="en-IE" dirty="0">
                <a:latin typeface="Arial" pitchFamily="34" charset="0"/>
                <a:cs typeface="Arial" pitchFamily="34" charset="0"/>
              </a:rPr>
              <a:t>= function(locator</a:t>
            </a:r>
            <a:r>
              <a:rPr lang="en-IE" dirty="0" smtClean="0">
                <a:latin typeface="Arial" pitchFamily="34" charset="0"/>
                <a:cs typeface="Arial" pitchFamily="34" charset="0"/>
              </a:rPr>
              <a:t>){</a:t>
            </a:r>
          </a:p>
          <a:p>
            <a:endParaRPr lang="en-IE" dirty="0">
              <a:latin typeface="Arial" pitchFamily="34" charset="0"/>
              <a:cs typeface="Arial" pitchFamily="34" charset="0"/>
            </a:endParaRPr>
          </a:p>
          <a:p>
            <a:r>
              <a:rPr lang="en-IE" dirty="0" smtClean="0">
                <a:latin typeface="Arial" pitchFamily="34" charset="0"/>
                <a:cs typeface="Arial" pitchFamily="34" charset="0"/>
              </a:rPr>
              <a:t>//</a:t>
            </a:r>
            <a:r>
              <a:rPr lang="en-IE" dirty="0">
                <a:latin typeface="Arial" pitchFamily="34" charset="0"/>
                <a:cs typeface="Arial" pitchFamily="34" charset="0"/>
              </a:rPr>
              <a:t>alert("Starting to generate a random email id</a:t>
            </a:r>
            <a:r>
              <a:rPr lang="en-IE" dirty="0" smtClean="0">
                <a:latin typeface="Arial" pitchFamily="34" charset="0"/>
                <a:cs typeface="Arial" pitchFamily="34" charset="0"/>
              </a:rPr>
              <a:t>");</a:t>
            </a:r>
          </a:p>
          <a:p>
            <a:endParaRPr lang="en-IE" dirty="0">
              <a:latin typeface="Arial" pitchFamily="34" charset="0"/>
              <a:cs typeface="Arial" pitchFamily="34" charset="0"/>
            </a:endParaRPr>
          </a:p>
          <a:p>
            <a:r>
              <a:rPr lang="en-IE" dirty="0" smtClean="0">
                <a:latin typeface="Arial" pitchFamily="34" charset="0"/>
                <a:cs typeface="Arial" pitchFamily="34" charset="0"/>
              </a:rPr>
              <a:t>//</a:t>
            </a:r>
            <a:r>
              <a:rPr lang="en-IE" dirty="0">
                <a:latin typeface="Arial" pitchFamily="34" charset="0"/>
                <a:cs typeface="Arial" pitchFamily="34" charset="0"/>
              </a:rPr>
              <a:t>using selenium </a:t>
            </a:r>
            <a:r>
              <a:rPr lang="en-IE" dirty="0" smtClean="0">
                <a:latin typeface="Arial" pitchFamily="34" charset="0"/>
                <a:cs typeface="Arial" pitchFamily="34" charset="0"/>
              </a:rPr>
              <a:t>object</a:t>
            </a:r>
          </a:p>
          <a:p>
            <a:endParaRPr lang="en-IE" dirty="0">
              <a:latin typeface="Arial" pitchFamily="34" charset="0"/>
              <a:cs typeface="Arial" pitchFamily="34" charset="0"/>
            </a:endParaRPr>
          </a:p>
          <a:p>
            <a:r>
              <a:rPr lang="en-IE" dirty="0" err="1" smtClean="0">
                <a:latin typeface="Arial" pitchFamily="34" charset="0"/>
                <a:cs typeface="Arial" pitchFamily="34" charset="0"/>
              </a:rPr>
              <a:t>var</a:t>
            </a:r>
            <a:r>
              <a:rPr lang="en-IE" dirty="0" smtClean="0">
                <a:latin typeface="Arial" pitchFamily="34" charset="0"/>
                <a:cs typeface="Arial" pitchFamily="34" charset="0"/>
              </a:rPr>
              <a:t> </a:t>
            </a:r>
            <a:r>
              <a:rPr lang="en-IE" dirty="0" err="1">
                <a:latin typeface="Arial" pitchFamily="34" charset="0"/>
                <a:cs typeface="Arial" pitchFamily="34" charset="0"/>
              </a:rPr>
              <a:t>allowedChars</a:t>
            </a:r>
            <a:r>
              <a:rPr lang="en-IE" dirty="0">
                <a:latin typeface="Arial" pitchFamily="34" charset="0"/>
                <a:cs typeface="Arial" pitchFamily="34" charset="0"/>
              </a:rPr>
              <a:t> = "</a:t>
            </a:r>
            <a:r>
              <a:rPr lang="en-IE" dirty="0" err="1">
                <a:latin typeface="Arial" pitchFamily="34" charset="0"/>
                <a:cs typeface="Arial" pitchFamily="34" charset="0"/>
              </a:rPr>
              <a:t>abcdefghijklmnopqrstuvwxyz</a:t>
            </a:r>
            <a:r>
              <a:rPr lang="en-IE" dirty="0">
                <a:latin typeface="Arial" pitchFamily="34" charset="0"/>
                <a:cs typeface="Arial" pitchFamily="34" charset="0"/>
              </a:rPr>
              <a:t>";    </a:t>
            </a:r>
            <a:endParaRPr lang="en-IE" dirty="0" smtClean="0">
              <a:latin typeface="Arial" pitchFamily="34" charset="0"/>
              <a:cs typeface="Arial" pitchFamily="34" charset="0"/>
            </a:endParaRPr>
          </a:p>
          <a:p>
            <a:r>
              <a:rPr lang="en-IE" dirty="0" err="1" smtClean="0">
                <a:latin typeface="Arial" pitchFamily="34" charset="0"/>
                <a:cs typeface="Arial" pitchFamily="34" charset="0"/>
              </a:rPr>
              <a:t>var</a:t>
            </a:r>
            <a:r>
              <a:rPr lang="en-IE" dirty="0" smtClean="0">
                <a:latin typeface="Arial" pitchFamily="34" charset="0"/>
                <a:cs typeface="Arial" pitchFamily="34" charset="0"/>
              </a:rPr>
              <a:t> </a:t>
            </a:r>
            <a:r>
              <a:rPr lang="en-IE" dirty="0" err="1">
                <a:latin typeface="Arial" pitchFamily="34" charset="0"/>
                <a:cs typeface="Arial" pitchFamily="34" charset="0"/>
              </a:rPr>
              <a:t>stringLength</a:t>
            </a:r>
            <a:r>
              <a:rPr lang="en-IE" dirty="0">
                <a:latin typeface="Arial" pitchFamily="34" charset="0"/>
                <a:cs typeface="Arial" pitchFamily="34" charset="0"/>
              </a:rPr>
              <a:t>=8;	</a:t>
            </a:r>
            <a:endParaRPr lang="en-IE" dirty="0" smtClean="0">
              <a:latin typeface="Arial" pitchFamily="34" charset="0"/>
              <a:cs typeface="Arial" pitchFamily="34" charset="0"/>
            </a:endParaRPr>
          </a:p>
          <a:p>
            <a:r>
              <a:rPr lang="en-IE" dirty="0" err="1" smtClean="0">
                <a:latin typeface="Arial" pitchFamily="34" charset="0"/>
                <a:cs typeface="Arial" pitchFamily="34" charset="0"/>
              </a:rPr>
              <a:t>var</a:t>
            </a:r>
            <a:r>
              <a:rPr lang="en-IE" dirty="0" smtClean="0">
                <a:latin typeface="Arial" pitchFamily="34" charset="0"/>
                <a:cs typeface="Arial" pitchFamily="34" charset="0"/>
              </a:rPr>
              <a:t> </a:t>
            </a:r>
            <a:r>
              <a:rPr lang="en-IE" dirty="0" err="1">
                <a:latin typeface="Arial" pitchFamily="34" charset="0"/>
                <a:cs typeface="Arial" pitchFamily="34" charset="0"/>
              </a:rPr>
              <a:t>randomstring</a:t>
            </a:r>
            <a:r>
              <a:rPr lang="en-IE" dirty="0" smtClean="0">
                <a:latin typeface="Arial" pitchFamily="34" charset="0"/>
                <a:cs typeface="Arial" pitchFamily="34" charset="0"/>
              </a:rPr>
              <a:t>=‘’;</a:t>
            </a:r>
            <a:r>
              <a:rPr lang="en-IE" dirty="0">
                <a:latin typeface="Arial" pitchFamily="34" charset="0"/>
                <a:cs typeface="Arial" pitchFamily="34" charset="0"/>
              </a:rPr>
              <a:t>	</a:t>
            </a:r>
            <a:r>
              <a:rPr lang="en-IE" dirty="0" smtClean="0">
                <a:latin typeface="Arial" pitchFamily="34" charset="0"/>
                <a:cs typeface="Arial" pitchFamily="34" charset="0"/>
              </a:rPr>
              <a:t>//use double if single don’t work</a:t>
            </a:r>
          </a:p>
          <a:p>
            <a:endParaRPr lang="en-IE" dirty="0">
              <a:latin typeface="Arial" pitchFamily="34" charset="0"/>
              <a:cs typeface="Arial" pitchFamily="34" charset="0"/>
            </a:endParaRPr>
          </a:p>
          <a:p>
            <a:r>
              <a:rPr lang="en-IE" dirty="0" smtClean="0">
                <a:latin typeface="Arial" pitchFamily="34" charset="0"/>
                <a:cs typeface="Arial" pitchFamily="34" charset="0"/>
              </a:rPr>
              <a:t>for(</a:t>
            </a:r>
            <a:r>
              <a:rPr lang="en-IE" dirty="0" err="1" smtClean="0">
                <a:latin typeface="Arial" pitchFamily="34" charset="0"/>
                <a:cs typeface="Arial" pitchFamily="34" charset="0"/>
              </a:rPr>
              <a:t>var</a:t>
            </a:r>
            <a:r>
              <a:rPr lang="en-IE" dirty="0" smtClean="0">
                <a:latin typeface="Arial" pitchFamily="34" charset="0"/>
                <a:cs typeface="Arial" pitchFamily="34" charset="0"/>
              </a:rPr>
              <a:t> </a:t>
            </a:r>
            <a:r>
              <a:rPr lang="en-IE" dirty="0" err="1">
                <a:latin typeface="Arial" pitchFamily="34" charset="0"/>
                <a:cs typeface="Arial" pitchFamily="34" charset="0"/>
              </a:rPr>
              <a:t>i</a:t>
            </a:r>
            <a:r>
              <a:rPr lang="en-IE" dirty="0">
                <a:latin typeface="Arial" pitchFamily="34" charset="0"/>
                <a:cs typeface="Arial" pitchFamily="34" charset="0"/>
              </a:rPr>
              <a:t>=0;i&lt;</a:t>
            </a:r>
            <a:r>
              <a:rPr lang="en-IE" dirty="0" err="1">
                <a:latin typeface="Arial" pitchFamily="34" charset="0"/>
                <a:cs typeface="Arial" pitchFamily="34" charset="0"/>
              </a:rPr>
              <a:t>stringLength;i</a:t>
            </a:r>
            <a:r>
              <a:rPr lang="en-IE" dirty="0">
                <a:latin typeface="Arial" pitchFamily="34" charset="0"/>
                <a:cs typeface="Arial" pitchFamily="34" charset="0"/>
              </a:rPr>
              <a:t>++){	    </a:t>
            </a:r>
            <a:endParaRPr lang="en-IE" dirty="0" smtClean="0">
              <a:latin typeface="Arial" pitchFamily="34" charset="0"/>
              <a:cs typeface="Arial" pitchFamily="34" charset="0"/>
            </a:endParaRPr>
          </a:p>
          <a:p>
            <a:r>
              <a:rPr lang="en-IE" dirty="0" smtClean="0">
                <a:latin typeface="Arial" pitchFamily="34" charset="0"/>
                <a:cs typeface="Arial" pitchFamily="34" charset="0"/>
              </a:rPr>
              <a:t> </a:t>
            </a:r>
            <a:r>
              <a:rPr lang="en-IE" dirty="0" err="1">
                <a:latin typeface="Arial" pitchFamily="34" charset="0"/>
                <a:cs typeface="Arial" pitchFamily="34" charset="0"/>
              </a:rPr>
              <a:t>var</a:t>
            </a:r>
            <a:r>
              <a:rPr lang="en-IE" dirty="0">
                <a:latin typeface="Arial" pitchFamily="34" charset="0"/>
                <a:cs typeface="Arial" pitchFamily="34" charset="0"/>
              </a:rPr>
              <a:t> </a:t>
            </a:r>
            <a:r>
              <a:rPr lang="en-IE" dirty="0" err="1">
                <a:latin typeface="Arial" pitchFamily="34" charset="0"/>
                <a:cs typeface="Arial" pitchFamily="34" charset="0"/>
              </a:rPr>
              <a:t>rnum</a:t>
            </a:r>
            <a:r>
              <a:rPr lang="en-IE" dirty="0">
                <a:latin typeface="Arial" pitchFamily="34" charset="0"/>
                <a:cs typeface="Arial" pitchFamily="34" charset="0"/>
              </a:rPr>
              <a:t>=</a:t>
            </a:r>
            <a:r>
              <a:rPr lang="en-IE" dirty="0" err="1">
                <a:latin typeface="Arial" pitchFamily="34" charset="0"/>
                <a:cs typeface="Arial" pitchFamily="34" charset="0"/>
              </a:rPr>
              <a:t>Math.floor</a:t>
            </a:r>
            <a:r>
              <a:rPr lang="en-IE" dirty="0">
                <a:latin typeface="Arial" pitchFamily="34" charset="0"/>
                <a:cs typeface="Arial" pitchFamily="34" charset="0"/>
              </a:rPr>
              <a:t>(</a:t>
            </a:r>
            <a:r>
              <a:rPr lang="en-IE" dirty="0" err="1">
                <a:latin typeface="Arial" pitchFamily="34" charset="0"/>
                <a:cs typeface="Arial" pitchFamily="34" charset="0"/>
              </a:rPr>
              <a:t>Math.random</a:t>
            </a:r>
            <a:r>
              <a:rPr lang="en-IE" dirty="0">
                <a:latin typeface="Arial" pitchFamily="34" charset="0"/>
                <a:cs typeface="Arial" pitchFamily="34" charset="0"/>
              </a:rPr>
              <a:t>() * </a:t>
            </a:r>
            <a:r>
              <a:rPr lang="en-IE" dirty="0" err="1">
                <a:latin typeface="Arial" pitchFamily="34" charset="0"/>
                <a:cs typeface="Arial" pitchFamily="34" charset="0"/>
              </a:rPr>
              <a:t>allowedChars.length</a:t>
            </a:r>
            <a:r>
              <a:rPr lang="en-IE" dirty="0">
                <a:latin typeface="Arial" pitchFamily="34" charset="0"/>
                <a:cs typeface="Arial" pitchFamily="34" charset="0"/>
              </a:rPr>
              <a:t>);		</a:t>
            </a:r>
            <a:endParaRPr lang="en-IE" dirty="0" smtClean="0">
              <a:latin typeface="Arial" pitchFamily="34" charset="0"/>
              <a:cs typeface="Arial" pitchFamily="34" charset="0"/>
            </a:endParaRPr>
          </a:p>
          <a:p>
            <a:r>
              <a:rPr lang="en-IE" dirty="0" smtClean="0">
                <a:latin typeface="Arial" pitchFamily="34" charset="0"/>
                <a:cs typeface="Arial" pitchFamily="34" charset="0"/>
              </a:rPr>
              <a:t> </a:t>
            </a:r>
            <a:r>
              <a:rPr lang="en-IE" dirty="0" err="1">
                <a:latin typeface="Arial" pitchFamily="34" charset="0"/>
                <a:cs typeface="Arial" pitchFamily="34" charset="0"/>
              </a:rPr>
              <a:t>randomstring</a:t>
            </a:r>
            <a:r>
              <a:rPr lang="en-IE" dirty="0">
                <a:latin typeface="Arial" pitchFamily="34" charset="0"/>
                <a:cs typeface="Arial" pitchFamily="34" charset="0"/>
              </a:rPr>
              <a:t> += </a:t>
            </a:r>
            <a:r>
              <a:rPr lang="en-IE" dirty="0" err="1">
                <a:latin typeface="Arial" pitchFamily="34" charset="0"/>
                <a:cs typeface="Arial" pitchFamily="34" charset="0"/>
              </a:rPr>
              <a:t>allowedChars.substring</a:t>
            </a:r>
            <a:r>
              <a:rPr lang="en-IE" dirty="0">
                <a:latin typeface="Arial" pitchFamily="34" charset="0"/>
                <a:cs typeface="Arial" pitchFamily="34" charset="0"/>
              </a:rPr>
              <a:t>(rnum,rnum+1</a:t>
            </a:r>
            <a:r>
              <a:rPr lang="en-IE" dirty="0" smtClean="0">
                <a:latin typeface="Arial" pitchFamily="34" charset="0"/>
                <a:cs typeface="Arial" pitchFamily="34" charset="0"/>
              </a:rPr>
              <a:t>);</a:t>
            </a:r>
          </a:p>
          <a:p>
            <a:endParaRPr lang="en-IE" dirty="0">
              <a:latin typeface="Arial" pitchFamily="34" charset="0"/>
              <a:cs typeface="Arial" pitchFamily="34" charset="0"/>
            </a:endParaRPr>
          </a:p>
          <a:p>
            <a:r>
              <a:rPr lang="en-IE" dirty="0">
                <a:latin typeface="Arial" pitchFamily="34" charset="0"/>
                <a:cs typeface="Arial" pitchFamily="34" charset="0"/>
              </a:rPr>
              <a:t>		 }		</a:t>
            </a:r>
            <a:endParaRPr lang="en-IE" dirty="0" smtClean="0">
              <a:latin typeface="Arial" pitchFamily="34" charset="0"/>
              <a:cs typeface="Arial" pitchFamily="34" charset="0"/>
            </a:endParaRPr>
          </a:p>
          <a:p>
            <a:r>
              <a:rPr lang="en-IE" dirty="0" smtClean="0">
                <a:latin typeface="Arial" pitchFamily="34" charset="0"/>
                <a:cs typeface="Arial" pitchFamily="34" charset="0"/>
              </a:rPr>
              <a:t>//append to </a:t>
            </a:r>
            <a:r>
              <a:rPr lang="en-IE" dirty="0" err="1" smtClean="0">
                <a:latin typeface="Arial" pitchFamily="34" charset="0"/>
                <a:cs typeface="Arial" pitchFamily="34" charset="0"/>
              </a:rPr>
              <a:t>gmail</a:t>
            </a:r>
            <a:endParaRPr lang="en-IE" dirty="0">
              <a:latin typeface="Arial" pitchFamily="34" charset="0"/>
              <a:cs typeface="Arial" pitchFamily="34" charset="0"/>
            </a:endParaRPr>
          </a:p>
          <a:p>
            <a:r>
              <a:rPr lang="en-IE" dirty="0" smtClean="0">
                <a:latin typeface="Arial" pitchFamily="34" charset="0"/>
                <a:cs typeface="Arial" pitchFamily="34" charset="0"/>
              </a:rPr>
              <a:t> </a:t>
            </a:r>
            <a:r>
              <a:rPr lang="en-IE" dirty="0">
                <a:latin typeface="Arial" pitchFamily="34" charset="0"/>
                <a:cs typeface="Arial" pitchFamily="34" charset="0"/>
              </a:rPr>
              <a:t> </a:t>
            </a:r>
            <a:r>
              <a:rPr lang="en-IE" dirty="0" err="1">
                <a:latin typeface="Arial" pitchFamily="34" charset="0"/>
                <a:cs typeface="Arial" pitchFamily="34" charset="0"/>
              </a:rPr>
              <a:t>randomstring</a:t>
            </a:r>
            <a:r>
              <a:rPr lang="en-IE" dirty="0">
                <a:latin typeface="Arial" pitchFamily="34" charset="0"/>
                <a:cs typeface="Arial" pitchFamily="34" charset="0"/>
              </a:rPr>
              <a:t>+="@</a:t>
            </a:r>
            <a:r>
              <a:rPr lang="en-IE" dirty="0" smtClean="0">
                <a:latin typeface="Arial" pitchFamily="34" charset="0"/>
                <a:cs typeface="Arial" pitchFamily="34" charset="0"/>
              </a:rPr>
              <a:t>gmail.com“</a:t>
            </a:r>
          </a:p>
          <a:p>
            <a:r>
              <a:rPr lang="en-IE" dirty="0" err="1" smtClean="0">
                <a:latin typeface="Arial" pitchFamily="34" charset="0"/>
                <a:cs typeface="Arial" pitchFamily="34" charset="0"/>
              </a:rPr>
              <a:t>selenium.doType</a:t>
            </a:r>
            <a:r>
              <a:rPr lang="en-IE" dirty="0" smtClean="0">
                <a:latin typeface="Arial" pitchFamily="34" charset="0"/>
                <a:cs typeface="Arial" pitchFamily="34" charset="0"/>
              </a:rPr>
              <a:t>(</a:t>
            </a:r>
            <a:r>
              <a:rPr lang="en-IE" dirty="0" err="1" smtClean="0">
                <a:latin typeface="Arial" pitchFamily="34" charset="0"/>
                <a:cs typeface="Arial" pitchFamily="34" charset="0"/>
              </a:rPr>
              <a:t>locator,randomstring</a:t>
            </a:r>
            <a:r>
              <a:rPr lang="en-IE" dirty="0" smtClean="0">
                <a:latin typeface="Arial" pitchFamily="34" charset="0"/>
                <a:cs typeface="Arial" pitchFamily="34" charset="0"/>
              </a:rPr>
              <a:t>);</a:t>
            </a:r>
          </a:p>
          <a:p>
            <a:r>
              <a:rPr lang="en-IE" dirty="0" smtClean="0">
                <a:latin typeface="Arial" pitchFamily="34" charset="0"/>
                <a:cs typeface="Arial" pitchFamily="34" charset="0"/>
              </a:rPr>
              <a:t>}</a:t>
            </a:r>
          </a:p>
          <a:p>
            <a:endParaRPr lang="en-IE" dirty="0">
              <a:latin typeface="Arial" pitchFamily="34" charset="0"/>
              <a:cs typeface="Arial" pitchFamily="34" charset="0"/>
            </a:endParaRPr>
          </a:p>
        </p:txBody>
      </p:sp>
    </p:spTree>
    <p:extLst>
      <p:ext uri="{BB962C8B-B14F-4D97-AF65-F5344CB8AC3E}">
        <p14:creationId xmlns:p14="http://schemas.microsoft.com/office/powerpoint/2010/main" val="2261176327"/>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520" y="1052736"/>
            <a:ext cx="8705850" cy="4419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87615326"/>
      </p:ext>
    </p:extLst>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260648"/>
            <a:ext cx="8352928" cy="646331"/>
          </a:xfrm>
          <a:prstGeom prst="rect">
            <a:avLst/>
          </a:prstGeom>
          <a:noFill/>
        </p:spPr>
        <p:txBody>
          <a:bodyPr wrap="square" rtlCol="0">
            <a:spAutoFit/>
          </a:bodyPr>
          <a:lstStyle/>
          <a:p>
            <a:r>
              <a:rPr lang="en-IE" dirty="0" smtClean="0"/>
              <a:t>Go to following site</a:t>
            </a:r>
          </a:p>
          <a:p>
            <a:endParaRPr lang="en-IE" dirty="0"/>
          </a:p>
        </p:txBody>
      </p:sp>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3648" y="1871766"/>
            <a:ext cx="5968702" cy="29335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47052305"/>
      </p:ext>
    </p:extLst>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10125" y="1268760"/>
            <a:ext cx="4333875" cy="487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1259632" y="143511"/>
            <a:ext cx="8640960" cy="4801314"/>
          </a:xfrm>
          <a:prstGeom prst="rect">
            <a:avLst/>
          </a:prstGeom>
          <a:noFill/>
        </p:spPr>
        <p:txBody>
          <a:bodyPr wrap="square" rtlCol="0">
            <a:spAutoFit/>
          </a:bodyPr>
          <a:lstStyle/>
          <a:p>
            <a:r>
              <a:rPr lang="en-IE" dirty="0" smtClean="0">
                <a:cs typeface="Arial" pitchFamily="34" charset="0"/>
              </a:rPr>
              <a:t>Include this function in user-extensions.js file</a:t>
            </a:r>
          </a:p>
          <a:p>
            <a:endParaRPr lang="en-IE" dirty="0">
              <a:latin typeface="Arial" pitchFamily="34" charset="0"/>
              <a:cs typeface="Arial" pitchFamily="34" charset="0"/>
            </a:endParaRPr>
          </a:p>
          <a:p>
            <a:r>
              <a:rPr lang="en-IE" dirty="0" err="1" smtClean="0">
                <a:latin typeface="Arial" pitchFamily="34" charset="0"/>
                <a:cs typeface="Arial" pitchFamily="34" charset="0"/>
              </a:rPr>
              <a:t>Selenium.prototype.doCalculateSum</a:t>
            </a:r>
            <a:r>
              <a:rPr lang="en-IE" dirty="0" smtClean="0">
                <a:latin typeface="Arial" pitchFamily="34" charset="0"/>
                <a:cs typeface="Arial" pitchFamily="34" charset="0"/>
              </a:rPr>
              <a:t> </a:t>
            </a:r>
            <a:r>
              <a:rPr lang="en-IE" dirty="0">
                <a:latin typeface="Arial" pitchFamily="34" charset="0"/>
                <a:cs typeface="Arial" pitchFamily="34" charset="0"/>
              </a:rPr>
              <a:t>= function</a:t>
            </a:r>
            <a:r>
              <a:rPr lang="en-IE" dirty="0" smtClean="0">
                <a:latin typeface="Arial" pitchFamily="34" charset="0"/>
                <a:cs typeface="Arial" pitchFamily="34" charset="0"/>
              </a:rPr>
              <a:t>()</a:t>
            </a:r>
          </a:p>
          <a:p>
            <a:endParaRPr lang="en-IE" dirty="0" smtClean="0">
              <a:latin typeface="Arial" pitchFamily="34" charset="0"/>
              <a:cs typeface="Arial" pitchFamily="34" charset="0"/>
            </a:endParaRPr>
          </a:p>
          <a:p>
            <a:r>
              <a:rPr lang="en-IE" dirty="0" smtClean="0">
                <a:latin typeface="Arial" pitchFamily="34" charset="0"/>
                <a:cs typeface="Arial" pitchFamily="34" charset="0"/>
              </a:rPr>
              <a:t>{</a:t>
            </a:r>
          </a:p>
          <a:p>
            <a:r>
              <a:rPr lang="en-IE" dirty="0" err="1" smtClean="0">
                <a:latin typeface="Arial" pitchFamily="34" charset="0"/>
                <a:cs typeface="Arial" pitchFamily="34" charset="0"/>
              </a:rPr>
              <a:t>var</a:t>
            </a:r>
            <a:r>
              <a:rPr lang="en-IE" dirty="0" smtClean="0">
                <a:latin typeface="Arial" pitchFamily="34" charset="0"/>
                <a:cs typeface="Arial" pitchFamily="34" charset="0"/>
              </a:rPr>
              <a:t> </a:t>
            </a:r>
            <a:r>
              <a:rPr lang="en-IE" dirty="0">
                <a:latin typeface="Arial" pitchFamily="34" charset="0"/>
                <a:cs typeface="Arial" pitchFamily="34" charset="0"/>
              </a:rPr>
              <a:t>text=</a:t>
            </a:r>
            <a:r>
              <a:rPr lang="en-IE" dirty="0" err="1">
                <a:latin typeface="Arial" pitchFamily="34" charset="0"/>
                <a:cs typeface="Arial" pitchFamily="34" charset="0"/>
              </a:rPr>
              <a:t>storedVars</a:t>
            </a:r>
            <a:r>
              <a:rPr lang="en-IE" dirty="0">
                <a:latin typeface="Arial" pitchFamily="34" charset="0"/>
                <a:cs typeface="Arial" pitchFamily="34" charset="0"/>
              </a:rPr>
              <a:t>['addition</a:t>
            </a:r>
            <a:r>
              <a:rPr lang="en-IE" dirty="0" smtClean="0">
                <a:latin typeface="Arial" pitchFamily="34" charset="0"/>
                <a:cs typeface="Arial" pitchFamily="34" charset="0"/>
              </a:rPr>
              <a:t>'];</a:t>
            </a:r>
          </a:p>
          <a:p>
            <a:r>
              <a:rPr lang="en-IE" dirty="0" smtClean="0">
                <a:solidFill>
                  <a:schemeClr val="accent3">
                    <a:lumMod val="50000"/>
                  </a:schemeClr>
                </a:solidFill>
                <a:latin typeface="Arial" pitchFamily="34" charset="0"/>
                <a:cs typeface="Arial" pitchFamily="34" charset="0"/>
              </a:rPr>
              <a:t>//</a:t>
            </a:r>
            <a:r>
              <a:rPr lang="en-IE" dirty="0">
                <a:solidFill>
                  <a:schemeClr val="accent3">
                    <a:lumMod val="50000"/>
                  </a:schemeClr>
                </a:solidFill>
                <a:latin typeface="Arial" pitchFamily="34" charset="0"/>
                <a:cs typeface="Arial" pitchFamily="34" charset="0"/>
              </a:rPr>
              <a:t>2+4</a:t>
            </a:r>
            <a:r>
              <a:rPr lang="en-IE" dirty="0" smtClean="0">
                <a:solidFill>
                  <a:schemeClr val="accent3">
                    <a:lumMod val="50000"/>
                  </a:schemeClr>
                </a:solidFill>
                <a:latin typeface="Arial" pitchFamily="34" charset="0"/>
                <a:cs typeface="Arial" pitchFamily="34" charset="0"/>
              </a:rPr>
              <a:t>=</a:t>
            </a:r>
          </a:p>
          <a:p>
            <a:r>
              <a:rPr lang="en-IE" dirty="0" err="1" smtClean="0">
                <a:latin typeface="Arial" pitchFamily="34" charset="0"/>
                <a:cs typeface="Arial" pitchFamily="34" charset="0"/>
              </a:rPr>
              <a:t>var</a:t>
            </a:r>
            <a:r>
              <a:rPr lang="en-IE" dirty="0" smtClean="0">
                <a:latin typeface="Arial" pitchFamily="34" charset="0"/>
                <a:cs typeface="Arial" pitchFamily="34" charset="0"/>
              </a:rPr>
              <a:t> </a:t>
            </a:r>
            <a:r>
              <a:rPr lang="en-IE" dirty="0" err="1">
                <a:latin typeface="Arial" pitchFamily="34" charset="0"/>
                <a:cs typeface="Arial" pitchFamily="34" charset="0"/>
              </a:rPr>
              <a:t>arr</a:t>
            </a:r>
            <a:r>
              <a:rPr lang="en-IE" dirty="0">
                <a:latin typeface="Arial" pitchFamily="34" charset="0"/>
                <a:cs typeface="Arial" pitchFamily="34" charset="0"/>
              </a:rPr>
              <a:t>=</a:t>
            </a:r>
            <a:r>
              <a:rPr lang="en-IE" dirty="0" err="1">
                <a:latin typeface="Arial" pitchFamily="34" charset="0"/>
                <a:cs typeface="Arial" pitchFamily="34" charset="0"/>
              </a:rPr>
              <a:t>text.split</a:t>
            </a:r>
            <a:r>
              <a:rPr lang="en-IE" dirty="0">
                <a:latin typeface="Arial" pitchFamily="34" charset="0"/>
                <a:cs typeface="Arial" pitchFamily="34" charset="0"/>
              </a:rPr>
              <a:t>(" </a:t>
            </a:r>
            <a:r>
              <a:rPr lang="en-IE" dirty="0" smtClean="0">
                <a:latin typeface="Arial" pitchFamily="34" charset="0"/>
                <a:cs typeface="Arial" pitchFamily="34" charset="0"/>
              </a:rPr>
              <a:t>");</a:t>
            </a:r>
          </a:p>
          <a:p>
            <a:r>
              <a:rPr lang="en-IE" dirty="0" smtClean="0">
                <a:solidFill>
                  <a:schemeClr val="accent3">
                    <a:lumMod val="50000"/>
                  </a:schemeClr>
                </a:solidFill>
                <a:latin typeface="Arial" pitchFamily="34" charset="0"/>
                <a:cs typeface="Arial" pitchFamily="34" charset="0"/>
              </a:rPr>
              <a:t>// you may comment out these</a:t>
            </a:r>
          </a:p>
          <a:p>
            <a:r>
              <a:rPr lang="en-IE" dirty="0" smtClean="0">
                <a:solidFill>
                  <a:schemeClr val="accent3">
                    <a:lumMod val="50000"/>
                  </a:schemeClr>
                </a:solidFill>
                <a:latin typeface="Arial" pitchFamily="34" charset="0"/>
                <a:cs typeface="Arial" pitchFamily="34" charset="0"/>
              </a:rPr>
              <a:t>//alert</a:t>
            </a:r>
            <a:r>
              <a:rPr lang="en-IE" dirty="0">
                <a:solidFill>
                  <a:schemeClr val="accent3">
                    <a:lumMod val="50000"/>
                  </a:schemeClr>
                </a:solidFill>
                <a:latin typeface="Arial" pitchFamily="34" charset="0"/>
                <a:cs typeface="Arial" pitchFamily="34" charset="0"/>
              </a:rPr>
              <a:t>([0]);//</a:t>
            </a:r>
            <a:r>
              <a:rPr lang="en-IE" dirty="0" smtClean="0">
                <a:solidFill>
                  <a:schemeClr val="accent3">
                    <a:lumMod val="50000"/>
                  </a:schemeClr>
                </a:solidFill>
                <a:latin typeface="Arial" pitchFamily="34" charset="0"/>
                <a:cs typeface="Arial" pitchFamily="34" charset="0"/>
              </a:rPr>
              <a:t>2</a:t>
            </a:r>
          </a:p>
          <a:p>
            <a:r>
              <a:rPr lang="en-IE" dirty="0" smtClean="0">
                <a:solidFill>
                  <a:schemeClr val="accent3">
                    <a:lumMod val="50000"/>
                  </a:schemeClr>
                </a:solidFill>
                <a:latin typeface="Arial" pitchFamily="34" charset="0"/>
                <a:cs typeface="Arial" pitchFamily="34" charset="0"/>
              </a:rPr>
              <a:t>//alert</a:t>
            </a:r>
            <a:r>
              <a:rPr lang="en-IE" dirty="0">
                <a:solidFill>
                  <a:schemeClr val="accent3">
                    <a:lumMod val="50000"/>
                  </a:schemeClr>
                </a:solidFill>
                <a:latin typeface="Arial" pitchFamily="34" charset="0"/>
                <a:cs typeface="Arial" pitchFamily="34" charset="0"/>
              </a:rPr>
              <a:t>([1</a:t>
            </a:r>
            <a:r>
              <a:rPr lang="en-IE" dirty="0" smtClean="0">
                <a:solidFill>
                  <a:schemeClr val="accent3">
                    <a:lumMod val="50000"/>
                  </a:schemeClr>
                </a:solidFill>
                <a:latin typeface="Arial" pitchFamily="34" charset="0"/>
                <a:cs typeface="Arial" pitchFamily="34" charset="0"/>
              </a:rPr>
              <a:t>]);//+</a:t>
            </a:r>
          </a:p>
          <a:p>
            <a:r>
              <a:rPr lang="en-IE" dirty="0" smtClean="0">
                <a:solidFill>
                  <a:schemeClr val="accent3">
                    <a:lumMod val="50000"/>
                  </a:schemeClr>
                </a:solidFill>
                <a:latin typeface="Arial" pitchFamily="34" charset="0"/>
                <a:cs typeface="Arial" pitchFamily="34" charset="0"/>
              </a:rPr>
              <a:t>//alert</a:t>
            </a:r>
            <a:r>
              <a:rPr lang="en-IE" dirty="0">
                <a:solidFill>
                  <a:schemeClr val="accent3">
                    <a:lumMod val="50000"/>
                  </a:schemeClr>
                </a:solidFill>
                <a:latin typeface="Arial" pitchFamily="34" charset="0"/>
                <a:cs typeface="Arial" pitchFamily="34" charset="0"/>
              </a:rPr>
              <a:t>([2]);//</a:t>
            </a:r>
            <a:r>
              <a:rPr lang="en-IE" dirty="0" smtClean="0">
                <a:solidFill>
                  <a:schemeClr val="accent3">
                    <a:lumMod val="50000"/>
                  </a:schemeClr>
                </a:solidFill>
                <a:latin typeface="Arial" pitchFamily="34" charset="0"/>
                <a:cs typeface="Arial" pitchFamily="34" charset="0"/>
              </a:rPr>
              <a:t>4</a:t>
            </a:r>
          </a:p>
          <a:p>
            <a:r>
              <a:rPr lang="en-IE" dirty="0" smtClean="0">
                <a:solidFill>
                  <a:schemeClr val="accent3">
                    <a:lumMod val="50000"/>
                  </a:schemeClr>
                </a:solidFill>
                <a:latin typeface="Arial" pitchFamily="34" charset="0"/>
                <a:cs typeface="Arial" pitchFamily="34" charset="0"/>
              </a:rPr>
              <a:t>//alert</a:t>
            </a:r>
            <a:r>
              <a:rPr lang="en-IE" dirty="0">
                <a:solidFill>
                  <a:schemeClr val="accent3">
                    <a:lumMod val="50000"/>
                  </a:schemeClr>
                </a:solidFill>
                <a:latin typeface="Arial" pitchFamily="34" charset="0"/>
                <a:cs typeface="Arial" pitchFamily="34" charset="0"/>
              </a:rPr>
              <a:t>([3</a:t>
            </a:r>
            <a:r>
              <a:rPr lang="en-IE" dirty="0" smtClean="0">
                <a:solidFill>
                  <a:schemeClr val="accent3">
                    <a:lumMod val="50000"/>
                  </a:schemeClr>
                </a:solidFill>
                <a:latin typeface="Arial" pitchFamily="34" charset="0"/>
                <a:cs typeface="Arial" pitchFamily="34" charset="0"/>
              </a:rPr>
              <a:t>]);//=</a:t>
            </a:r>
          </a:p>
          <a:p>
            <a:r>
              <a:rPr lang="en-IE" dirty="0" err="1" smtClean="0">
                <a:latin typeface="Arial" pitchFamily="34" charset="0"/>
                <a:cs typeface="Arial" pitchFamily="34" charset="0"/>
              </a:rPr>
              <a:t>var</a:t>
            </a:r>
            <a:r>
              <a:rPr lang="en-IE" dirty="0" smtClean="0">
                <a:latin typeface="Arial" pitchFamily="34" charset="0"/>
                <a:cs typeface="Arial" pitchFamily="34" charset="0"/>
              </a:rPr>
              <a:t> </a:t>
            </a:r>
            <a:r>
              <a:rPr lang="en-IE" dirty="0">
                <a:latin typeface="Arial" pitchFamily="34" charset="0"/>
                <a:cs typeface="Arial" pitchFamily="34" charset="0"/>
              </a:rPr>
              <a:t>sum =new Number(</a:t>
            </a:r>
            <a:r>
              <a:rPr lang="en-IE" dirty="0" err="1">
                <a:latin typeface="Arial" pitchFamily="34" charset="0"/>
                <a:cs typeface="Arial" pitchFamily="34" charset="0"/>
              </a:rPr>
              <a:t>arr</a:t>
            </a:r>
            <a:r>
              <a:rPr lang="en-IE" dirty="0">
                <a:latin typeface="Arial" pitchFamily="34" charset="0"/>
                <a:cs typeface="Arial" pitchFamily="34" charset="0"/>
              </a:rPr>
              <a:t>[0])+ new Number(</a:t>
            </a:r>
            <a:r>
              <a:rPr lang="en-IE" dirty="0" err="1">
                <a:latin typeface="Arial" pitchFamily="34" charset="0"/>
                <a:cs typeface="Arial" pitchFamily="34" charset="0"/>
              </a:rPr>
              <a:t>arr</a:t>
            </a:r>
            <a:r>
              <a:rPr lang="en-IE" dirty="0">
                <a:latin typeface="Arial" pitchFamily="34" charset="0"/>
                <a:cs typeface="Arial" pitchFamily="34" charset="0"/>
              </a:rPr>
              <a:t>[2</a:t>
            </a:r>
            <a:r>
              <a:rPr lang="en-IE" dirty="0" smtClean="0">
                <a:latin typeface="Arial" pitchFamily="34" charset="0"/>
                <a:cs typeface="Arial" pitchFamily="34" charset="0"/>
              </a:rPr>
              <a:t>]);</a:t>
            </a:r>
          </a:p>
          <a:p>
            <a:r>
              <a:rPr lang="en-IE" dirty="0" smtClean="0">
                <a:latin typeface="Arial" pitchFamily="34" charset="0"/>
                <a:cs typeface="Arial" pitchFamily="34" charset="0"/>
              </a:rPr>
              <a:t>alert</a:t>
            </a:r>
            <a:r>
              <a:rPr lang="en-IE" dirty="0">
                <a:latin typeface="Arial" pitchFamily="34" charset="0"/>
                <a:cs typeface="Arial" pitchFamily="34" charset="0"/>
              </a:rPr>
              <a:t>("The sum </a:t>
            </a:r>
            <a:r>
              <a:rPr lang="en-IE" dirty="0" err="1">
                <a:latin typeface="Arial" pitchFamily="34" charset="0"/>
                <a:cs typeface="Arial" pitchFamily="34" charset="0"/>
              </a:rPr>
              <a:t>is"+sum</a:t>
            </a:r>
            <a:r>
              <a:rPr lang="en-IE" dirty="0" smtClean="0">
                <a:latin typeface="Arial" pitchFamily="34" charset="0"/>
                <a:cs typeface="Arial" pitchFamily="34" charset="0"/>
              </a:rPr>
              <a:t>);</a:t>
            </a:r>
          </a:p>
          <a:p>
            <a:r>
              <a:rPr lang="en-IE" dirty="0" err="1" smtClean="0">
                <a:latin typeface="Arial" pitchFamily="34" charset="0"/>
                <a:cs typeface="Arial" pitchFamily="34" charset="0"/>
              </a:rPr>
              <a:t>selenium.doType</a:t>
            </a:r>
            <a:r>
              <a:rPr lang="en-IE" dirty="0">
                <a:latin typeface="Arial" pitchFamily="34" charset="0"/>
                <a:cs typeface="Arial" pitchFamily="34" charset="0"/>
              </a:rPr>
              <a:t>("//*[@id='mathuserans2']",sum</a:t>
            </a:r>
            <a:r>
              <a:rPr lang="en-IE" dirty="0" smtClean="0">
                <a:latin typeface="Arial" pitchFamily="34" charset="0"/>
                <a:cs typeface="Arial" pitchFamily="34" charset="0"/>
              </a:rPr>
              <a:t>);</a:t>
            </a:r>
          </a:p>
          <a:p>
            <a:r>
              <a:rPr lang="en-IE" dirty="0" smtClean="0">
                <a:latin typeface="Arial" pitchFamily="34" charset="0"/>
                <a:cs typeface="Arial" pitchFamily="34" charset="0"/>
              </a:rPr>
              <a:t>}</a:t>
            </a:r>
            <a:endParaRPr lang="en-IE" dirty="0">
              <a:latin typeface="Arial" pitchFamily="34" charset="0"/>
              <a:cs typeface="Arial" pitchFamily="34" charset="0"/>
            </a:endParaRPr>
          </a:p>
        </p:txBody>
      </p:sp>
    </p:spTree>
    <p:extLst>
      <p:ext uri="{BB962C8B-B14F-4D97-AF65-F5344CB8AC3E}">
        <p14:creationId xmlns:p14="http://schemas.microsoft.com/office/powerpoint/2010/main" val="77282479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0079" y="846004"/>
            <a:ext cx="6219825" cy="4981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215766939"/>
      </p:ext>
    </p:extLst>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520" y="1412776"/>
            <a:ext cx="9229725" cy="52482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63249330"/>
      </p:ext>
    </p:extLst>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E" dirty="0" smtClean="0"/>
              <a:t>Create a New Lead using </a:t>
            </a:r>
            <a:r>
              <a:rPr lang="en-IE" dirty="0" err="1" smtClean="0"/>
              <a:t>Salesforce</a:t>
            </a:r>
            <a:r>
              <a:rPr lang="en-IE" dirty="0" smtClean="0"/>
              <a:t> site</a:t>
            </a:r>
            <a:endParaRPr lang="en-IE" dirty="0"/>
          </a:p>
        </p:txBody>
      </p:sp>
      <p:sp>
        <p:nvSpPr>
          <p:cNvPr id="3" name="Subtitle 2"/>
          <p:cNvSpPr>
            <a:spLocks noGrp="1"/>
          </p:cNvSpPr>
          <p:nvPr>
            <p:ph type="subTitle" idx="1"/>
          </p:nvPr>
        </p:nvSpPr>
        <p:spPr/>
        <p:txBody>
          <a:bodyPr/>
          <a:lstStyle/>
          <a:p>
            <a:endParaRPr lang="en-IE"/>
          </a:p>
        </p:txBody>
      </p:sp>
    </p:spTree>
    <p:extLst>
      <p:ext uri="{BB962C8B-B14F-4D97-AF65-F5344CB8AC3E}">
        <p14:creationId xmlns:p14="http://schemas.microsoft.com/office/powerpoint/2010/main" val="2405237738"/>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1811" y="764704"/>
            <a:ext cx="10625443" cy="533910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683568" y="260648"/>
            <a:ext cx="6840760" cy="400110"/>
          </a:xfrm>
          <a:prstGeom prst="rect">
            <a:avLst/>
          </a:prstGeom>
          <a:noFill/>
        </p:spPr>
        <p:txBody>
          <a:bodyPr wrap="square" rtlCol="0">
            <a:spAutoFit/>
          </a:bodyPr>
          <a:lstStyle/>
          <a:p>
            <a:r>
              <a:rPr lang="en-IE" dirty="0" smtClean="0"/>
              <a:t>Create a new Lead in Salesforce- </a:t>
            </a:r>
            <a:r>
              <a:rPr lang="en-IE" sz="2000" b="1" dirty="0" smtClean="0"/>
              <a:t>Turn on Selenium IDE and record </a:t>
            </a:r>
            <a:endParaRPr lang="en-IE" sz="2000" b="1" dirty="0"/>
          </a:p>
        </p:txBody>
      </p:sp>
    </p:spTree>
    <p:extLst>
      <p:ext uri="{BB962C8B-B14F-4D97-AF65-F5344CB8AC3E}">
        <p14:creationId xmlns:p14="http://schemas.microsoft.com/office/powerpoint/2010/main" val="242613732"/>
      </p:ext>
    </p:extLst>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928813"/>
            <a:ext cx="10487025" cy="30003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251520" y="116632"/>
            <a:ext cx="8208912" cy="369332"/>
          </a:xfrm>
          <a:prstGeom prst="rect">
            <a:avLst/>
          </a:prstGeom>
          <a:noFill/>
        </p:spPr>
        <p:txBody>
          <a:bodyPr wrap="square" rtlCol="0">
            <a:spAutoFit/>
          </a:bodyPr>
          <a:lstStyle/>
          <a:p>
            <a:r>
              <a:rPr lang="en-IE" smtClean="0"/>
              <a:t>Record &amp; Run </a:t>
            </a:r>
            <a:r>
              <a:rPr lang="en-IE" dirty="0" smtClean="0"/>
              <a:t>Test</a:t>
            </a:r>
            <a:endParaRPr lang="en-IE" dirty="0"/>
          </a:p>
        </p:txBody>
      </p:sp>
    </p:spTree>
    <p:extLst>
      <p:ext uri="{BB962C8B-B14F-4D97-AF65-F5344CB8AC3E}">
        <p14:creationId xmlns:p14="http://schemas.microsoft.com/office/powerpoint/2010/main" val="2110305642"/>
      </p:ext>
    </p:extLst>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528" y="260648"/>
            <a:ext cx="7200800" cy="646331"/>
          </a:xfrm>
          <a:prstGeom prst="rect">
            <a:avLst/>
          </a:prstGeom>
          <a:noFill/>
        </p:spPr>
        <p:txBody>
          <a:bodyPr wrap="square" rtlCol="0">
            <a:spAutoFit/>
          </a:bodyPr>
          <a:lstStyle/>
          <a:p>
            <a:r>
              <a:rPr lang="en-IE" dirty="0" smtClean="0"/>
              <a:t>Assert Text</a:t>
            </a:r>
          </a:p>
          <a:p>
            <a:endParaRPr lang="en-IE" dirty="0"/>
          </a:p>
        </p:txBody>
      </p:sp>
      <p:pic>
        <p:nvPicPr>
          <p:cNvPr id="184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700808"/>
            <a:ext cx="9073009" cy="35447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49013201"/>
      </p:ext>
    </p:extLst>
  </p:cSld>
  <p:clrMapOvr>
    <a:masterClrMapping/>
  </p:clrMapOvr>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495425"/>
            <a:ext cx="9763125" cy="3867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16657231"/>
      </p:ext>
    </p:extLst>
  </p:cSld>
  <p:clrMapOvr>
    <a:masterClrMapping/>
  </p:clrMapOvr>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9563" y="1909763"/>
            <a:ext cx="8524875" cy="30384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30238370"/>
      </p:ext>
    </p:extLst>
  </p:cSld>
  <p:clrMapOvr>
    <a:masterClrMapping/>
  </p:clrMapOvr>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E" dirty="0" smtClean="0"/>
              <a:t>Testing Popups</a:t>
            </a:r>
            <a:endParaRPr lang="en-IE" dirty="0"/>
          </a:p>
        </p:txBody>
      </p:sp>
      <p:sp>
        <p:nvSpPr>
          <p:cNvPr id="3" name="Subtitle 2"/>
          <p:cNvSpPr>
            <a:spLocks noGrp="1"/>
          </p:cNvSpPr>
          <p:nvPr>
            <p:ph type="subTitle" idx="1"/>
          </p:nvPr>
        </p:nvSpPr>
        <p:spPr/>
        <p:txBody>
          <a:bodyPr/>
          <a:lstStyle/>
          <a:p>
            <a:endParaRPr lang="en-IE"/>
          </a:p>
        </p:txBody>
      </p:sp>
    </p:spTree>
    <p:extLst>
      <p:ext uri="{BB962C8B-B14F-4D97-AF65-F5344CB8AC3E}">
        <p14:creationId xmlns:p14="http://schemas.microsoft.com/office/powerpoint/2010/main" val="4078275283"/>
      </p:ext>
    </p:extLst>
  </p:cSld>
  <p:clrMapOvr>
    <a:masterClrMapping/>
  </p:clrMapOvr>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7663" y="809625"/>
            <a:ext cx="8448675" cy="52387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215516" y="163294"/>
            <a:ext cx="8712968" cy="646331"/>
          </a:xfrm>
          <a:prstGeom prst="rect">
            <a:avLst/>
          </a:prstGeom>
          <a:noFill/>
        </p:spPr>
        <p:txBody>
          <a:bodyPr wrap="square" rtlCol="0">
            <a:spAutoFit/>
          </a:bodyPr>
          <a:lstStyle/>
          <a:p>
            <a:r>
              <a:rPr lang="en-IE" dirty="0" smtClean="0"/>
              <a:t>Testing Popup</a:t>
            </a:r>
          </a:p>
          <a:p>
            <a:endParaRPr lang="en-IE" dirty="0"/>
          </a:p>
        </p:txBody>
      </p:sp>
    </p:spTree>
    <p:extLst>
      <p:ext uri="{BB962C8B-B14F-4D97-AF65-F5344CB8AC3E}">
        <p14:creationId xmlns:p14="http://schemas.microsoft.com/office/powerpoint/2010/main" val="3828986770"/>
      </p:ext>
    </p:extLst>
  </p:cSld>
  <p:clrMapOvr>
    <a:masterClrMapping/>
  </p:clrMapOvr>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0608" y="223838"/>
            <a:ext cx="12039600" cy="6410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253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91880" y="1859865"/>
            <a:ext cx="4248150" cy="47815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8135528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332656"/>
            <a:ext cx="8568952" cy="1200329"/>
          </a:xfrm>
          <a:prstGeom prst="rect">
            <a:avLst/>
          </a:prstGeom>
          <a:noFill/>
        </p:spPr>
        <p:txBody>
          <a:bodyPr wrap="square" rtlCol="0">
            <a:spAutoFit/>
          </a:bodyPr>
          <a:lstStyle/>
          <a:p>
            <a:r>
              <a:rPr lang="en-IE" dirty="0" smtClean="0"/>
              <a:t>Press Play Button once the test completed- All actions have a green background and we have recorded the workflow</a:t>
            </a:r>
          </a:p>
          <a:p>
            <a:endParaRPr lang="en-IE" dirty="0"/>
          </a:p>
          <a:p>
            <a:endParaRPr lang="en-IE"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66850" y="947738"/>
            <a:ext cx="6210300" cy="4962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72637917"/>
      </p:ext>
    </p:extLst>
  </p:cSld>
  <p:clrMapOvr>
    <a:masterClrMapping/>
  </p:clrMapOvr>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60648"/>
            <a:ext cx="9036496" cy="923330"/>
          </a:xfrm>
          <a:prstGeom prst="rect">
            <a:avLst/>
          </a:prstGeom>
          <a:noFill/>
        </p:spPr>
        <p:txBody>
          <a:bodyPr wrap="square" rtlCol="0">
            <a:spAutoFit/>
          </a:bodyPr>
          <a:lstStyle/>
          <a:p>
            <a:r>
              <a:rPr lang="en-IE" dirty="0" smtClean="0"/>
              <a:t>Need to tell Selenium control going from main window to popup window- Id of window changing constantly so safest thing to do is</a:t>
            </a:r>
          </a:p>
          <a:p>
            <a:endParaRPr lang="en-IE" dirty="0"/>
          </a:p>
        </p:txBody>
      </p:sp>
      <p:pic>
        <p:nvPicPr>
          <p:cNvPr id="2355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560" y="980728"/>
            <a:ext cx="9763125" cy="5676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8411617"/>
      </p:ext>
    </p:extLst>
  </p:cSld>
  <p:clrMapOvr>
    <a:masterClrMapping/>
  </p:clrMapOvr>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536" y="3730770"/>
            <a:ext cx="8763000" cy="3114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457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99792" y="0"/>
            <a:ext cx="4838700" cy="4029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52317982"/>
      </p:ext>
    </p:extLst>
  </p:cSld>
  <p:clrMapOvr>
    <a:masterClrMapping/>
  </p:clrMapOvr>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375" y="1028700"/>
            <a:ext cx="6191250" cy="4800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23242666"/>
      </p:ext>
    </p:extLst>
  </p:cSld>
  <p:clrMapOvr>
    <a:masterClrMapping/>
  </p:clrMapOvr>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7213" y="638175"/>
            <a:ext cx="8029575" cy="55816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40266782"/>
      </p:ext>
    </p:extLst>
  </p:cSld>
  <p:clrMapOvr>
    <a:masterClrMapping/>
  </p:clrMapOvr>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404664"/>
            <a:ext cx="8712968" cy="646331"/>
          </a:xfrm>
          <a:prstGeom prst="rect">
            <a:avLst/>
          </a:prstGeom>
          <a:noFill/>
        </p:spPr>
        <p:txBody>
          <a:bodyPr wrap="square" rtlCol="0">
            <a:spAutoFit/>
          </a:bodyPr>
          <a:lstStyle/>
          <a:p>
            <a:r>
              <a:rPr lang="en-IE" dirty="0" smtClean="0"/>
              <a:t>Now transfer control back to main window</a:t>
            </a:r>
          </a:p>
          <a:p>
            <a:endParaRPr lang="en-IE" dirty="0"/>
          </a:p>
        </p:txBody>
      </p:sp>
      <p:pic>
        <p:nvPicPr>
          <p:cNvPr id="276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8132" y="1114424"/>
            <a:ext cx="7649068" cy="50508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06583277"/>
      </p:ext>
    </p:extLst>
  </p:cSld>
  <p:clrMapOvr>
    <a:masterClrMapping/>
  </p:clrMapOvr>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404664"/>
            <a:ext cx="7560840" cy="369332"/>
          </a:xfrm>
          <a:prstGeom prst="rect">
            <a:avLst/>
          </a:prstGeom>
          <a:noFill/>
        </p:spPr>
        <p:txBody>
          <a:bodyPr wrap="square" rtlCol="0">
            <a:spAutoFit/>
          </a:bodyPr>
          <a:lstStyle/>
          <a:p>
            <a:r>
              <a:rPr lang="en-IE" dirty="0" smtClean="0"/>
              <a:t>Go into Calendar</a:t>
            </a:r>
            <a:endParaRPr lang="en-IE" dirty="0"/>
          </a:p>
        </p:txBody>
      </p:sp>
      <p:pic>
        <p:nvPicPr>
          <p:cNvPr id="286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73652" y="1268760"/>
            <a:ext cx="4086225" cy="5019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952" y="1223625"/>
            <a:ext cx="10544175" cy="4505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79712" y="2060848"/>
            <a:ext cx="2943225" cy="2000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98959513"/>
      </p:ext>
    </p:extLst>
  </p:cSld>
  <p:clrMapOvr>
    <a:masterClrMapping/>
  </p:clrMapOvr>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E" dirty="0" smtClean="0"/>
              <a:t>Attaching File</a:t>
            </a:r>
            <a:endParaRPr lang="en-IE" dirty="0"/>
          </a:p>
        </p:txBody>
      </p:sp>
      <p:sp>
        <p:nvSpPr>
          <p:cNvPr id="3" name="Subtitle 2"/>
          <p:cNvSpPr>
            <a:spLocks noGrp="1"/>
          </p:cNvSpPr>
          <p:nvPr>
            <p:ph type="subTitle" idx="1"/>
          </p:nvPr>
        </p:nvSpPr>
        <p:spPr/>
        <p:txBody>
          <a:bodyPr/>
          <a:lstStyle/>
          <a:p>
            <a:endParaRPr lang="en-IE"/>
          </a:p>
        </p:txBody>
      </p:sp>
    </p:spTree>
    <p:extLst>
      <p:ext uri="{BB962C8B-B14F-4D97-AF65-F5344CB8AC3E}">
        <p14:creationId xmlns:p14="http://schemas.microsoft.com/office/powerpoint/2010/main" val="57272916"/>
      </p:ext>
    </p:extLst>
  </p:cSld>
  <p:clrMapOvr>
    <a:masterClrMapping/>
  </p:clrMapOvr>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20688"/>
            <a:ext cx="6896100" cy="46577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323528" y="0"/>
            <a:ext cx="7344816" cy="369332"/>
          </a:xfrm>
          <a:prstGeom prst="rect">
            <a:avLst/>
          </a:prstGeom>
          <a:noFill/>
        </p:spPr>
        <p:txBody>
          <a:bodyPr wrap="square" rtlCol="0">
            <a:spAutoFit/>
          </a:bodyPr>
          <a:lstStyle/>
          <a:p>
            <a:r>
              <a:rPr lang="en-IE" dirty="0" smtClean="0"/>
              <a:t>Attach File</a:t>
            </a:r>
            <a:endParaRPr lang="en-IE" dirty="0"/>
          </a:p>
        </p:txBody>
      </p:sp>
    </p:spTree>
    <p:extLst>
      <p:ext uri="{BB962C8B-B14F-4D97-AF65-F5344CB8AC3E}">
        <p14:creationId xmlns:p14="http://schemas.microsoft.com/office/powerpoint/2010/main" val="3912957567"/>
      </p:ext>
    </p:extLst>
  </p:cSld>
  <p:clrMapOvr>
    <a:masterClrMapping/>
  </p:clrMapOvr>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2538" y="228600"/>
            <a:ext cx="6638925" cy="6400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95936" y="1573790"/>
            <a:ext cx="4429125" cy="50006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204147557"/>
      </p:ext>
    </p:extLst>
  </p:cSld>
  <p:clrMapOvr>
    <a:masterClrMapping/>
  </p:clrMapOvr>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75" y="1124744"/>
            <a:ext cx="9324975" cy="3905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3896538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332656"/>
            <a:ext cx="8280920" cy="4801314"/>
          </a:xfrm>
          <a:prstGeom prst="rect">
            <a:avLst/>
          </a:prstGeom>
          <a:noFill/>
        </p:spPr>
        <p:txBody>
          <a:bodyPr wrap="square" rtlCol="0">
            <a:spAutoFit/>
          </a:bodyPr>
          <a:lstStyle/>
          <a:p>
            <a:r>
              <a:rPr lang="en-IE" dirty="0" smtClean="0"/>
              <a:t>Two mechanisms for validating elements that are available on the application under test</a:t>
            </a:r>
          </a:p>
          <a:p>
            <a:endParaRPr lang="en-IE" dirty="0"/>
          </a:p>
          <a:p>
            <a:pPr marL="342900" indent="-342900">
              <a:buAutoNum type="arabicPeriod"/>
            </a:pPr>
            <a:r>
              <a:rPr lang="en-IE" i="1" dirty="0" smtClean="0"/>
              <a:t>assert:</a:t>
            </a:r>
            <a:r>
              <a:rPr lang="en-IE" dirty="0" smtClean="0"/>
              <a:t> this allows the test  to check if the element is on the </a:t>
            </a:r>
            <a:r>
              <a:rPr lang="en-IE" b="1" dirty="0" smtClean="0"/>
              <a:t>page-If not test will stop and step is failed.</a:t>
            </a:r>
          </a:p>
          <a:p>
            <a:pPr marL="342900" indent="-342900">
              <a:buAutoNum type="arabicPeriod"/>
            </a:pPr>
            <a:endParaRPr lang="en-IE" b="1" dirty="0" smtClean="0"/>
          </a:p>
          <a:p>
            <a:pPr marL="342900" indent="-342900">
              <a:buAutoNum type="arabicPeriod"/>
            </a:pPr>
            <a:r>
              <a:rPr lang="en-IE" i="1" dirty="0"/>
              <a:t>v</a:t>
            </a:r>
            <a:r>
              <a:rPr lang="en-IE" i="1" dirty="0" smtClean="0"/>
              <a:t>erify:</a:t>
            </a:r>
            <a:r>
              <a:rPr lang="en-IE" dirty="0" smtClean="0"/>
              <a:t> allows the test whether the element is on the page but if it is not, </a:t>
            </a:r>
            <a:r>
              <a:rPr lang="en-IE" b="1" dirty="0" smtClean="0"/>
              <a:t>then the test will continue executing</a:t>
            </a:r>
          </a:p>
          <a:p>
            <a:endParaRPr lang="en-IE" dirty="0" smtClean="0"/>
          </a:p>
          <a:p>
            <a:r>
              <a:rPr lang="en-IE" dirty="0" smtClean="0"/>
              <a:t>We need to use the context menu- right click on the element </a:t>
            </a:r>
          </a:p>
          <a:p>
            <a:endParaRPr lang="en-IE" dirty="0"/>
          </a:p>
          <a:p>
            <a:pPr marL="285750" indent="-285750">
              <a:buFont typeface="Arial" pitchFamily="34" charset="0"/>
              <a:buChar char="•"/>
            </a:pPr>
            <a:r>
              <a:rPr lang="en-IE" dirty="0" smtClean="0"/>
              <a:t>Open IDE to start recording</a:t>
            </a:r>
          </a:p>
          <a:p>
            <a:pPr marL="285750" indent="-285750">
              <a:buFont typeface="Arial" pitchFamily="34" charset="0"/>
              <a:buChar char="•"/>
            </a:pPr>
            <a:r>
              <a:rPr lang="en-IE" dirty="0" smtClean="0"/>
              <a:t>Set the Base URL to </a:t>
            </a:r>
            <a:r>
              <a:rPr lang="en-IE" dirty="0" smtClean="0">
                <a:hlinkClick r:id="rId2"/>
              </a:rPr>
              <a:t>http://book.automatedtester.co.uk</a:t>
            </a:r>
            <a:endParaRPr lang="en-IE" dirty="0" smtClean="0"/>
          </a:p>
          <a:p>
            <a:pPr marL="285750" indent="-285750">
              <a:buFont typeface="Arial" pitchFamily="34" charset="0"/>
              <a:buChar char="•"/>
            </a:pPr>
            <a:r>
              <a:rPr lang="en-IE" dirty="0" smtClean="0"/>
              <a:t>Click on Chapter 1</a:t>
            </a:r>
          </a:p>
          <a:p>
            <a:pPr marL="285750" indent="-285750">
              <a:buFont typeface="Arial" pitchFamily="34" charset="0"/>
              <a:buChar char="•"/>
            </a:pPr>
            <a:r>
              <a:rPr lang="en-IE" dirty="0" smtClean="0"/>
              <a:t>Click on the radio button</a:t>
            </a:r>
          </a:p>
          <a:p>
            <a:pPr marL="285750" indent="-285750">
              <a:buFont typeface="Arial" pitchFamily="34" charset="0"/>
              <a:buChar char="•"/>
            </a:pPr>
            <a:endParaRPr lang="en-IE" dirty="0"/>
          </a:p>
          <a:p>
            <a:endParaRPr lang="en-IE" dirty="0"/>
          </a:p>
        </p:txBody>
      </p:sp>
    </p:spTree>
    <p:extLst>
      <p:ext uri="{BB962C8B-B14F-4D97-AF65-F5344CB8AC3E}">
        <p14:creationId xmlns:p14="http://schemas.microsoft.com/office/powerpoint/2010/main" val="1683206191"/>
      </p:ext>
    </p:extLst>
  </p:cSld>
  <p:clrMapOvr>
    <a:masterClrMapping/>
  </p:clrMapOvr>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7664" y="548680"/>
            <a:ext cx="6191250" cy="58293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97040988"/>
      </p:ext>
    </p:extLst>
  </p:cSld>
  <p:clrMapOvr>
    <a:masterClrMapping/>
  </p:clrMapOvr>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3500" y="1128713"/>
            <a:ext cx="6477000" cy="4600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395536" y="332656"/>
            <a:ext cx="8280920" cy="369332"/>
          </a:xfrm>
          <a:prstGeom prst="rect">
            <a:avLst/>
          </a:prstGeom>
          <a:noFill/>
        </p:spPr>
        <p:txBody>
          <a:bodyPr wrap="square" rtlCol="0">
            <a:spAutoFit/>
          </a:bodyPr>
          <a:lstStyle/>
          <a:p>
            <a:r>
              <a:rPr lang="en-IE" dirty="0" smtClean="0"/>
              <a:t>Selenium cannot click on these files- they are not web based-windows based</a:t>
            </a:r>
            <a:endParaRPr lang="en-IE" dirty="0"/>
          </a:p>
        </p:txBody>
      </p:sp>
    </p:spTree>
    <p:extLst>
      <p:ext uri="{BB962C8B-B14F-4D97-AF65-F5344CB8AC3E}">
        <p14:creationId xmlns:p14="http://schemas.microsoft.com/office/powerpoint/2010/main" val="2302617232"/>
      </p:ext>
    </p:extLst>
  </p:cSld>
  <p:clrMapOvr>
    <a:masterClrMapping/>
  </p:clrMapOvr>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1804988"/>
            <a:ext cx="7315200" cy="3248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323528" y="1268760"/>
            <a:ext cx="7632848" cy="369332"/>
          </a:xfrm>
          <a:prstGeom prst="rect">
            <a:avLst/>
          </a:prstGeom>
          <a:noFill/>
        </p:spPr>
        <p:txBody>
          <a:bodyPr wrap="square" rtlCol="0">
            <a:spAutoFit/>
          </a:bodyPr>
          <a:lstStyle/>
          <a:p>
            <a:r>
              <a:rPr lang="en-IE" dirty="0" smtClean="0"/>
              <a:t>Copy the pathname of the file you wish to attach</a:t>
            </a:r>
            <a:endParaRPr lang="en-IE" dirty="0"/>
          </a:p>
        </p:txBody>
      </p:sp>
    </p:spTree>
    <p:extLst>
      <p:ext uri="{BB962C8B-B14F-4D97-AF65-F5344CB8AC3E}">
        <p14:creationId xmlns:p14="http://schemas.microsoft.com/office/powerpoint/2010/main" val="393412642"/>
      </p:ext>
    </p:extLst>
  </p:cSld>
  <p:clrMapOvr>
    <a:masterClrMapping/>
  </p:clrMapOvr>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528" y="404664"/>
            <a:ext cx="10344150" cy="58007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665214"/>
      </p:ext>
    </p:extLst>
  </p:cSld>
  <p:clrMapOvr>
    <a:masterClrMapping/>
  </p:clrMapOvr>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2063" y="495300"/>
            <a:ext cx="6619875" cy="5867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16837784"/>
      </p:ext>
    </p:extLst>
  </p:cSld>
  <p:clrMapOvr>
    <a:masterClrMapping/>
  </p:clrMapOvr>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8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2" y="1124743"/>
            <a:ext cx="5715000" cy="4010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84403834"/>
      </p:ext>
    </p:extLst>
  </p:cSld>
  <p:clrMapOvr>
    <a:masterClrMapping/>
  </p:clrMapOvr>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10" y="260648"/>
            <a:ext cx="13484446" cy="60486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323528" y="1412776"/>
            <a:ext cx="8568952" cy="369332"/>
          </a:xfrm>
          <a:prstGeom prst="rect">
            <a:avLst/>
          </a:prstGeom>
          <a:noFill/>
        </p:spPr>
        <p:txBody>
          <a:bodyPr wrap="square" rtlCol="0">
            <a:spAutoFit/>
          </a:bodyPr>
          <a:lstStyle/>
          <a:p>
            <a:r>
              <a:rPr lang="en-IE" dirty="0" smtClean="0"/>
              <a:t>Full Set of Commands to Create a Task and Attach a File</a:t>
            </a:r>
            <a:endParaRPr lang="en-IE" dirty="0"/>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350" y="2924944"/>
            <a:ext cx="10344150" cy="2743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172453"/>
      </p:ext>
    </p:extLst>
  </p:cSld>
  <p:clrMapOvr>
    <a:masterClrMapping/>
  </p:clrMapOvr>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10" y="260648"/>
            <a:ext cx="13484446" cy="60486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12" y="2924944"/>
            <a:ext cx="10344150" cy="2743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45091101"/>
      </p:ext>
    </p:extLst>
  </p:cSld>
  <p:clrMapOvr>
    <a:masterClrMapping/>
  </p:clrMapOvr>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E" dirty="0" smtClean="0"/>
              <a:t>Handling Java Script Alert Messages</a:t>
            </a:r>
            <a:endParaRPr lang="en-IE" dirty="0"/>
          </a:p>
        </p:txBody>
      </p:sp>
      <p:sp>
        <p:nvSpPr>
          <p:cNvPr id="3" name="Subtitle 2"/>
          <p:cNvSpPr>
            <a:spLocks noGrp="1"/>
          </p:cNvSpPr>
          <p:nvPr>
            <p:ph type="subTitle" idx="1"/>
          </p:nvPr>
        </p:nvSpPr>
        <p:spPr/>
        <p:txBody>
          <a:bodyPr/>
          <a:lstStyle/>
          <a:p>
            <a:endParaRPr lang="en-IE"/>
          </a:p>
        </p:txBody>
      </p:sp>
    </p:spTree>
    <p:extLst>
      <p:ext uri="{BB962C8B-B14F-4D97-AF65-F5344CB8AC3E}">
        <p14:creationId xmlns:p14="http://schemas.microsoft.com/office/powerpoint/2010/main" val="2338878922"/>
      </p:ext>
    </p:extLst>
  </p:cSld>
  <p:clrMapOvr>
    <a:masterClrMapping/>
  </p:clrMapOvr>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16632"/>
            <a:ext cx="5915025" cy="31718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891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717032"/>
            <a:ext cx="6924675" cy="27527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273729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23528" y="715076"/>
            <a:ext cx="7920880" cy="369332"/>
          </a:xfrm>
          <a:prstGeom prst="rect">
            <a:avLst/>
          </a:prstGeom>
          <a:noFill/>
        </p:spPr>
        <p:txBody>
          <a:bodyPr wrap="square" rtlCol="0">
            <a:spAutoFit/>
          </a:bodyPr>
          <a:lstStyle/>
          <a:p>
            <a:r>
              <a:rPr lang="en-IE" dirty="0" smtClean="0"/>
              <a:t>Carry out the following</a:t>
            </a:r>
            <a:endParaRPr lang="en-IE" dirty="0"/>
          </a:p>
        </p:txBody>
      </p:sp>
      <p:pic>
        <p:nvPicPr>
          <p:cNvPr id="8196"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1700808"/>
            <a:ext cx="8220075" cy="36671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93137836"/>
      </p:ext>
    </p:extLst>
  </p:cSld>
  <p:clrMapOvr>
    <a:masterClrMapping/>
  </p:clrMapOvr>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3608" y="60920"/>
            <a:ext cx="5772150" cy="6248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35234578"/>
      </p:ext>
    </p:extLst>
  </p:cSld>
  <p:clrMapOvr>
    <a:masterClrMapping/>
  </p:clrMapOvr>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11560" y="1628800"/>
            <a:ext cx="7632848" cy="769441"/>
          </a:xfrm>
          <a:prstGeom prst="rect">
            <a:avLst/>
          </a:prstGeom>
          <a:noFill/>
        </p:spPr>
        <p:txBody>
          <a:bodyPr wrap="square" rtlCol="0">
            <a:spAutoFit/>
          </a:bodyPr>
          <a:lstStyle/>
          <a:p>
            <a:pPr algn="ctr"/>
            <a:r>
              <a:rPr lang="en-IE" sz="4400" b="1" dirty="0" smtClean="0"/>
              <a:t>Parameterisation of Test Cases</a:t>
            </a:r>
            <a:endParaRPr lang="en-IE" sz="4400" b="1" dirty="0"/>
          </a:p>
        </p:txBody>
      </p:sp>
    </p:spTree>
    <p:extLst>
      <p:ext uri="{BB962C8B-B14F-4D97-AF65-F5344CB8AC3E}">
        <p14:creationId xmlns:p14="http://schemas.microsoft.com/office/powerpoint/2010/main" val="1133244703"/>
      </p:ext>
    </p:extLst>
  </p:cSld>
  <p:clrMapOvr>
    <a:masterClrMapping/>
  </p:clrMapOvr>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528" y="620688"/>
            <a:ext cx="8280920" cy="5355312"/>
          </a:xfrm>
          <a:prstGeom prst="rect">
            <a:avLst/>
          </a:prstGeom>
          <a:noFill/>
        </p:spPr>
        <p:txBody>
          <a:bodyPr wrap="square" rtlCol="0">
            <a:spAutoFit/>
          </a:bodyPr>
          <a:lstStyle/>
          <a:p>
            <a:r>
              <a:rPr lang="en-IE" b="1" dirty="0" smtClean="0"/>
              <a:t>Parameterisation - Read data from XML file into Selenium IDE</a:t>
            </a:r>
          </a:p>
          <a:p>
            <a:endParaRPr lang="en-IE" b="1" dirty="0"/>
          </a:p>
          <a:p>
            <a:r>
              <a:rPr lang="en-IE" dirty="0" smtClean="0"/>
              <a:t>Use two files – user-extensions.js and TestData.xml(stored in Software Testing/Selenium/</a:t>
            </a:r>
            <a:r>
              <a:rPr lang="en-IE" dirty="0" err="1" smtClean="0"/>
              <a:t>qtp</a:t>
            </a:r>
            <a:r>
              <a:rPr lang="en-IE" dirty="0" smtClean="0"/>
              <a:t>/</a:t>
            </a:r>
            <a:r>
              <a:rPr lang="en-IE" dirty="0" err="1" smtClean="0"/>
              <a:t>ide_code</a:t>
            </a:r>
            <a:r>
              <a:rPr lang="en-IE" dirty="0"/>
              <a:t>/</a:t>
            </a:r>
            <a:endParaRPr lang="en-IE" dirty="0" smtClean="0"/>
          </a:p>
          <a:p>
            <a:endParaRPr lang="en-IE" dirty="0" smtClean="0"/>
          </a:p>
          <a:p>
            <a:r>
              <a:rPr lang="en-IE" dirty="0" smtClean="0"/>
              <a:t>In user-extensions file modify following function so that </a:t>
            </a:r>
            <a:r>
              <a:rPr lang="en-IE" dirty="0" err="1" smtClean="0"/>
              <a:t>dataFIlePath</a:t>
            </a:r>
            <a:r>
              <a:rPr lang="en-IE" dirty="0" smtClean="0"/>
              <a:t> can see the XML file</a:t>
            </a:r>
            <a:endParaRPr lang="en-IE" dirty="0"/>
          </a:p>
          <a:p>
            <a:endParaRPr lang="en-IE" dirty="0"/>
          </a:p>
          <a:p>
            <a:r>
              <a:rPr lang="en-IE" dirty="0" smtClean="0"/>
              <a:t>function </a:t>
            </a:r>
            <a:r>
              <a:rPr lang="en-IE" dirty="0" err="1"/>
              <a:t>xmlTestData</a:t>
            </a:r>
            <a:r>
              <a:rPr lang="en-IE" dirty="0"/>
              <a:t>() {</a:t>
            </a:r>
          </a:p>
          <a:p>
            <a:r>
              <a:rPr lang="en-IE" dirty="0"/>
              <a:t>    </a:t>
            </a:r>
            <a:r>
              <a:rPr lang="en-IE" dirty="0" err="1"/>
              <a:t>this.xmlDoc</a:t>
            </a:r>
            <a:r>
              <a:rPr lang="en-IE" dirty="0"/>
              <a:t> = null;</a:t>
            </a:r>
          </a:p>
          <a:p>
            <a:r>
              <a:rPr lang="en-IE" dirty="0"/>
              <a:t>    </a:t>
            </a:r>
            <a:r>
              <a:rPr lang="en-IE" dirty="0" err="1"/>
              <a:t>this.testdata</a:t>
            </a:r>
            <a:r>
              <a:rPr lang="en-IE" dirty="0"/>
              <a:t> = null;</a:t>
            </a:r>
          </a:p>
          <a:p>
            <a:r>
              <a:rPr lang="en-IE" dirty="0"/>
              <a:t>    </a:t>
            </a:r>
            <a:r>
              <a:rPr lang="en-IE" dirty="0" err="1"/>
              <a:t>this.testRepeatCount</a:t>
            </a:r>
            <a:r>
              <a:rPr lang="en-IE" dirty="0"/>
              <a:t>= 0;</a:t>
            </a:r>
          </a:p>
          <a:p>
            <a:r>
              <a:rPr lang="en-IE" dirty="0"/>
              <a:t>    </a:t>
            </a:r>
            <a:r>
              <a:rPr lang="en-IE" dirty="0" err="1"/>
              <a:t>this.dataFilePath</a:t>
            </a:r>
            <a:r>
              <a:rPr lang="en-IE" dirty="0"/>
              <a:t> = </a:t>
            </a:r>
            <a:r>
              <a:rPr lang="en-IE" dirty="0" smtClean="0">
                <a:solidFill>
                  <a:schemeClr val="tx2"/>
                </a:solidFill>
              </a:rPr>
              <a:t>"file:///C:/Software  Testing/Selenium/</a:t>
            </a:r>
            <a:r>
              <a:rPr lang="en-IE" dirty="0" err="1" smtClean="0">
                <a:solidFill>
                  <a:schemeClr val="tx2"/>
                </a:solidFill>
              </a:rPr>
              <a:t>qtp</a:t>
            </a:r>
            <a:r>
              <a:rPr lang="en-IE" dirty="0" smtClean="0">
                <a:solidFill>
                  <a:schemeClr val="tx2"/>
                </a:solidFill>
              </a:rPr>
              <a:t>/</a:t>
            </a:r>
            <a:r>
              <a:rPr lang="en-IE" dirty="0" err="1" smtClean="0">
                <a:solidFill>
                  <a:schemeClr val="tx2"/>
                </a:solidFill>
              </a:rPr>
              <a:t>ide_code</a:t>
            </a:r>
            <a:r>
              <a:rPr lang="en-IE" dirty="0" smtClean="0">
                <a:solidFill>
                  <a:schemeClr val="tx2"/>
                </a:solidFill>
              </a:rPr>
              <a:t>/TestData.xml"; </a:t>
            </a:r>
          </a:p>
          <a:p>
            <a:r>
              <a:rPr lang="en-IE" dirty="0" err="1" smtClean="0"/>
              <a:t>this.testName</a:t>
            </a:r>
            <a:r>
              <a:rPr lang="en-IE" dirty="0" smtClean="0"/>
              <a:t>=null;</a:t>
            </a:r>
          </a:p>
          <a:p>
            <a:endParaRPr lang="en-IE" dirty="0"/>
          </a:p>
          <a:p>
            <a:r>
              <a:rPr lang="en-IE" dirty="0"/>
              <a:t>}</a:t>
            </a:r>
          </a:p>
          <a:p>
            <a:endParaRPr lang="en-IE" dirty="0"/>
          </a:p>
          <a:p>
            <a:endParaRPr lang="en-IE" dirty="0"/>
          </a:p>
        </p:txBody>
      </p:sp>
    </p:spTree>
    <p:extLst>
      <p:ext uri="{BB962C8B-B14F-4D97-AF65-F5344CB8AC3E}">
        <p14:creationId xmlns:p14="http://schemas.microsoft.com/office/powerpoint/2010/main" val="3970648983"/>
      </p:ext>
    </p:extLst>
  </p:cSld>
  <p:clrMapOvr>
    <a:masterClrMapping/>
  </p:clrMapOvr>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2270" y="906979"/>
            <a:ext cx="4943475" cy="57340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323528" y="260648"/>
            <a:ext cx="8640960" cy="646331"/>
          </a:xfrm>
          <a:prstGeom prst="rect">
            <a:avLst/>
          </a:prstGeom>
          <a:noFill/>
        </p:spPr>
        <p:txBody>
          <a:bodyPr wrap="square" rtlCol="0">
            <a:spAutoFit/>
          </a:bodyPr>
          <a:lstStyle/>
          <a:p>
            <a:r>
              <a:rPr lang="en-IE" dirty="0" smtClean="0"/>
              <a:t>Open up IDE – Go into options and upload  newly saved user-extensions.js from location where you have saved file</a:t>
            </a:r>
            <a:endParaRPr lang="en-IE" dirty="0"/>
          </a:p>
        </p:txBody>
      </p:sp>
    </p:spTree>
    <p:extLst>
      <p:ext uri="{BB962C8B-B14F-4D97-AF65-F5344CB8AC3E}">
        <p14:creationId xmlns:p14="http://schemas.microsoft.com/office/powerpoint/2010/main" val="3926431545"/>
      </p:ext>
    </p:extLst>
  </p:cSld>
  <p:clrMapOvr>
    <a:masterClrMapping/>
  </p:clrMapOvr>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1680" y="635505"/>
            <a:ext cx="4676775" cy="6238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611560" y="260648"/>
            <a:ext cx="5976664" cy="646331"/>
          </a:xfrm>
          <a:prstGeom prst="rect">
            <a:avLst/>
          </a:prstGeom>
          <a:noFill/>
        </p:spPr>
        <p:txBody>
          <a:bodyPr wrap="square" rtlCol="0">
            <a:spAutoFit/>
          </a:bodyPr>
          <a:lstStyle/>
          <a:p>
            <a:r>
              <a:rPr lang="en-IE" dirty="0" smtClean="0"/>
              <a:t>Key in commands and play test case – File reading from xml file</a:t>
            </a:r>
            <a:endParaRPr lang="en-IE" dirty="0"/>
          </a:p>
        </p:txBody>
      </p:sp>
    </p:spTree>
    <p:extLst>
      <p:ext uri="{BB962C8B-B14F-4D97-AF65-F5344CB8AC3E}">
        <p14:creationId xmlns:p14="http://schemas.microsoft.com/office/powerpoint/2010/main" val="2499494783"/>
      </p:ext>
    </p:extLst>
  </p:cSld>
  <p:clrMapOvr>
    <a:masterClrMapping/>
  </p:clrMapOvr>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33638" y="923925"/>
            <a:ext cx="4276725" cy="5010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53571138"/>
      </p:ext>
    </p:extLst>
  </p:cSld>
  <p:clrMapOvr>
    <a:masterClrMapping/>
  </p:clrMapOvr>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4075" y="685800"/>
            <a:ext cx="4895850" cy="5486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39135298"/>
      </p:ext>
    </p:extLst>
  </p:cSld>
  <p:clrMapOvr>
    <a:masterClrMapping/>
  </p:clrMapOvr>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1760" y="381562"/>
            <a:ext cx="4695825" cy="6286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262507" y="908720"/>
            <a:ext cx="1944216" cy="646331"/>
          </a:xfrm>
          <a:prstGeom prst="rect">
            <a:avLst/>
          </a:prstGeom>
          <a:noFill/>
        </p:spPr>
        <p:txBody>
          <a:bodyPr wrap="square" rtlCol="0">
            <a:spAutoFit/>
          </a:bodyPr>
          <a:lstStyle/>
          <a:p>
            <a:r>
              <a:rPr lang="en-IE" b="1" dirty="0" smtClean="0"/>
              <a:t>Change test to </a:t>
            </a:r>
            <a:r>
              <a:rPr lang="en-IE" b="1" dirty="0" err="1" smtClean="0"/>
              <a:t>CreateLeadTest</a:t>
            </a:r>
            <a:endParaRPr lang="en-IE" b="1" dirty="0"/>
          </a:p>
        </p:txBody>
      </p:sp>
    </p:spTree>
    <p:extLst>
      <p:ext uri="{BB962C8B-B14F-4D97-AF65-F5344CB8AC3E}">
        <p14:creationId xmlns:p14="http://schemas.microsoft.com/office/powerpoint/2010/main" val="173431265"/>
      </p:ext>
    </p:extLst>
  </p:cSld>
  <p:clrMapOvr>
    <a:masterClrMapping/>
  </p:clrMapOvr>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11560" y="1844824"/>
            <a:ext cx="7416824" cy="1200329"/>
          </a:xfrm>
          <a:prstGeom prst="rect">
            <a:avLst/>
          </a:prstGeom>
          <a:noFill/>
        </p:spPr>
        <p:txBody>
          <a:bodyPr wrap="square" rtlCol="0">
            <a:spAutoFit/>
          </a:bodyPr>
          <a:lstStyle/>
          <a:p>
            <a:r>
              <a:rPr lang="en-IE" sz="3600" dirty="0" smtClean="0">
                <a:latin typeface="Algerian" panose="04020705040A02060702" pitchFamily="82" charset="0"/>
              </a:rPr>
              <a:t>CREATE A TEST CASE TO LOGIN TO SALES FORCE WEBSITE</a:t>
            </a:r>
            <a:endParaRPr lang="en-IE" sz="3600" dirty="0">
              <a:latin typeface="Algerian" panose="04020705040A02060702" pitchFamily="82" charset="0"/>
            </a:endParaRPr>
          </a:p>
        </p:txBody>
      </p:sp>
    </p:spTree>
    <p:extLst>
      <p:ext uri="{BB962C8B-B14F-4D97-AF65-F5344CB8AC3E}">
        <p14:creationId xmlns:p14="http://schemas.microsoft.com/office/powerpoint/2010/main" val="1243785074"/>
      </p:ext>
    </p:extLst>
  </p:cSld>
  <p:clrMapOvr>
    <a:masterClrMapping/>
  </p:clrMapOvr>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528" y="404664"/>
            <a:ext cx="8496944" cy="3416320"/>
          </a:xfrm>
          <a:prstGeom prst="rect">
            <a:avLst/>
          </a:prstGeom>
          <a:noFill/>
        </p:spPr>
        <p:txBody>
          <a:bodyPr wrap="square" rtlCol="0">
            <a:spAutoFit/>
          </a:bodyPr>
          <a:lstStyle/>
          <a:p>
            <a:r>
              <a:rPr lang="en-IE" dirty="0" smtClean="0"/>
              <a:t>Modify Test Data  xml file and just keep one entry with your login details which allow you to access </a:t>
            </a:r>
            <a:r>
              <a:rPr lang="en-IE" dirty="0" err="1" smtClean="0"/>
              <a:t>SalesForce</a:t>
            </a:r>
            <a:r>
              <a:rPr lang="en-IE" dirty="0" smtClean="0"/>
              <a:t> site.</a:t>
            </a:r>
          </a:p>
          <a:p>
            <a:endParaRPr lang="en-IE" dirty="0"/>
          </a:p>
          <a:p>
            <a:r>
              <a:rPr lang="en-IE" b="1" dirty="0" smtClean="0"/>
              <a:t>Note: Insert your valid user name and password into the </a:t>
            </a:r>
            <a:r>
              <a:rPr lang="en-IE" b="1" dirty="0" err="1" smtClean="0"/>
              <a:t>LoginTest</a:t>
            </a:r>
            <a:r>
              <a:rPr lang="en-IE" b="1" dirty="0" smtClean="0"/>
              <a:t>.</a:t>
            </a:r>
          </a:p>
          <a:p>
            <a:endParaRPr lang="en-IE" dirty="0"/>
          </a:p>
          <a:p>
            <a:r>
              <a:rPr lang="en-IE" dirty="0"/>
              <a:t>&lt;</a:t>
            </a:r>
            <a:r>
              <a:rPr lang="en-IE" dirty="0" err="1"/>
              <a:t>testdata</a:t>
            </a:r>
            <a:r>
              <a:rPr lang="en-IE" dirty="0"/>
              <a:t>&gt;</a:t>
            </a:r>
          </a:p>
          <a:p>
            <a:r>
              <a:rPr lang="en-IE" dirty="0"/>
              <a:t>    </a:t>
            </a:r>
            <a:r>
              <a:rPr lang="en-IE" b="1" dirty="0"/>
              <a:t>&lt;</a:t>
            </a:r>
            <a:r>
              <a:rPr lang="en-IE" b="1" dirty="0" err="1"/>
              <a:t>LoginTest</a:t>
            </a:r>
            <a:r>
              <a:rPr lang="en-IE" b="1" dirty="0"/>
              <a:t>&gt;</a:t>
            </a:r>
          </a:p>
          <a:p>
            <a:r>
              <a:rPr lang="en-IE" b="1" dirty="0"/>
              <a:t>    	&lt;</a:t>
            </a:r>
            <a:r>
              <a:rPr lang="en-IE" b="1" dirty="0" err="1"/>
              <a:t>TestData</a:t>
            </a:r>
            <a:r>
              <a:rPr lang="en-IE" b="1" dirty="0"/>
              <a:t>&gt;</a:t>
            </a:r>
          </a:p>
          <a:p>
            <a:r>
              <a:rPr lang="en-IE" b="1" dirty="0"/>
              <a:t>    	&lt;username&gt;naomi.hurley@gmit.ie&lt;/username&gt;</a:t>
            </a:r>
          </a:p>
          <a:p>
            <a:r>
              <a:rPr lang="en-IE" b="1" dirty="0"/>
              <a:t>    	&lt;</a:t>
            </a:r>
            <a:r>
              <a:rPr lang="en-IE" b="1" dirty="0" smtClean="0"/>
              <a:t>password&gt;</a:t>
            </a:r>
            <a:r>
              <a:rPr lang="en-IE" b="1" dirty="0" err="1" smtClean="0"/>
              <a:t>YourValidPassword</a:t>
            </a:r>
            <a:r>
              <a:rPr lang="en-IE" b="1" dirty="0" smtClean="0"/>
              <a:t>&lt;/</a:t>
            </a:r>
            <a:r>
              <a:rPr lang="en-IE" b="1" dirty="0"/>
              <a:t>password&gt;</a:t>
            </a:r>
          </a:p>
          <a:p>
            <a:r>
              <a:rPr lang="en-IE" b="1" dirty="0"/>
              <a:t>    	&lt;/</a:t>
            </a:r>
            <a:r>
              <a:rPr lang="en-IE" b="1" dirty="0" err="1"/>
              <a:t>TestData</a:t>
            </a:r>
            <a:r>
              <a:rPr lang="en-IE" b="1" dirty="0"/>
              <a:t>&gt;</a:t>
            </a:r>
          </a:p>
          <a:p>
            <a:r>
              <a:rPr lang="en-IE" b="1" dirty="0" smtClean="0"/>
              <a:t>    </a:t>
            </a:r>
            <a:r>
              <a:rPr lang="en-IE" b="1" dirty="0"/>
              <a:t>&lt;/</a:t>
            </a:r>
            <a:r>
              <a:rPr lang="en-IE" b="1" dirty="0" err="1"/>
              <a:t>LoginTest</a:t>
            </a:r>
            <a:r>
              <a:rPr lang="en-IE" b="1" dirty="0"/>
              <a:t>&gt;</a:t>
            </a:r>
          </a:p>
        </p:txBody>
      </p:sp>
    </p:spTree>
    <p:extLst>
      <p:ext uri="{BB962C8B-B14F-4D97-AF65-F5344CB8AC3E}">
        <p14:creationId xmlns:p14="http://schemas.microsoft.com/office/powerpoint/2010/main" val="199329089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99392"/>
            <a:ext cx="7560840" cy="923330"/>
          </a:xfrm>
          <a:prstGeom prst="rect">
            <a:avLst/>
          </a:prstGeom>
          <a:noFill/>
        </p:spPr>
        <p:txBody>
          <a:bodyPr wrap="square" rtlCol="0">
            <a:spAutoFit/>
          </a:bodyPr>
          <a:lstStyle/>
          <a:p>
            <a:r>
              <a:rPr lang="en-IE" dirty="0" smtClean="0"/>
              <a:t>Your Selenium IDE will be similar to this:</a:t>
            </a:r>
          </a:p>
          <a:p>
            <a:endParaRPr lang="en-IE" dirty="0"/>
          </a:p>
          <a:p>
            <a:endParaRPr lang="en-IE"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900" y="364799"/>
            <a:ext cx="6172200" cy="49720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260795" y="5661248"/>
            <a:ext cx="8280920" cy="1200329"/>
          </a:xfrm>
          <a:prstGeom prst="rect">
            <a:avLst/>
          </a:prstGeom>
          <a:noFill/>
        </p:spPr>
        <p:txBody>
          <a:bodyPr wrap="square" rtlCol="0">
            <a:spAutoFit/>
          </a:bodyPr>
          <a:lstStyle/>
          <a:p>
            <a:r>
              <a:rPr lang="en-IE" dirty="0" smtClean="0"/>
              <a:t>Play test – verify commands a darker green – more important- test has checked text on page and button there too</a:t>
            </a:r>
          </a:p>
          <a:p>
            <a:r>
              <a:rPr lang="en-IE" b="1" dirty="0" smtClean="0"/>
              <a:t>Assert and Verify always a manual command</a:t>
            </a:r>
            <a:endParaRPr lang="en-IE" b="1" dirty="0"/>
          </a:p>
          <a:p>
            <a:endParaRPr lang="en-IE" b="1" dirty="0"/>
          </a:p>
        </p:txBody>
      </p:sp>
    </p:spTree>
    <p:extLst>
      <p:ext uri="{BB962C8B-B14F-4D97-AF65-F5344CB8AC3E}">
        <p14:creationId xmlns:p14="http://schemas.microsoft.com/office/powerpoint/2010/main" val="2321875777"/>
      </p:ext>
    </p:extLst>
  </p:cSld>
  <p:clrMapOvr>
    <a:masterClrMapping/>
  </p:clrMapOvr>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4038" y="981075"/>
            <a:ext cx="5495925" cy="4895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323528" y="2060848"/>
            <a:ext cx="1224136" cy="1754326"/>
          </a:xfrm>
          <a:prstGeom prst="rect">
            <a:avLst/>
          </a:prstGeom>
          <a:noFill/>
        </p:spPr>
        <p:txBody>
          <a:bodyPr wrap="square" rtlCol="0">
            <a:spAutoFit/>
          </a:bodyPr>
          <a:lstStyle/>
          <a:p>
            <a:r>
              <a:rPr lang="en-IE" dirty="0" smtClean="0"/>
              <a:t>Take steps to go through Login to Salesforce website</a:t>
            </a:r>
            <a:endParaRPr lang="en-IE" dirty="0"/>
          </a:p>
        </p:txBody>
      </p:sp>
    </p:spTree>
    <p:extLst>
      <p:ext uri="{BB962C8B-B14F-4D97-AF65-F5344CB8AC3E}">
        <p14:creationId xmlns:p14="http://schemas.microsoft.com/office/powerpoint/2010/main" val="1536193313"/>
      </p:ext>
    </p:extLst>
  </p:cSld>
  <p:clrMapOvr>
    <a:masterClrMapping/>
  </p:clrMapOvr>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404664"/>
            <a:ext cx="8568952" cy="3139321"/>
          </a:xfrm>
          <a:prstGeom prst="rect">
            <a:avLst/>
          </a:prstGeom>
          <a:noFill/>
        </p:spPr>
        <p:txBody>
          <a:bodyPr wrap="square" rtlCol="0">
            <a:spAutoFit/>
          </a:bodyPr>
          <a:lstStyle/>
          <a:p>
            <a:r>
              <a:rPr lang="en-IE" dirty="0" smtClean="0"/>
              <a:t>Ensure data path written into user-extension file</a:t>
            </a:r>
          </a:p>
          <a:p>
            <a:endParaRPr lang="en-IE" dirty="0"/>
          </a:p>
          <a:p>
            <a:r>
              <a:rPr lang="en-IE" dirty="0"/>
              <a:t>function </a:t>
            </a:r>
            <a:r>
              <a:rPr lang="en-IE" dirty="0" err="1"/>
              <a:t>xmlTestData</a:t>
            </a:r>
            <a:r>
              <a:rPr lang="en-IE" dirty="0"/>
              <a:t>() {</a:t>
            </a:r>
          </a:p>
          <a:p>
            <a:r>
              <a:rPr lang="en-IE" dirty="0"/>
              <a:t>    </a:t>
            </a:r>
            <a:r>
              <a:rPr lang="en-IE" dirty="0" err="1"/>
              <a:t>this.xmlDoc</a:t>
            </a:r>
            <a:r>
              <a:rPr lang="en-IE" dirty="0"/>
              <a:t> = null;</a:t>
            </a:r>
          </a:p>
          <a:p>
            <a:r>
              <a:rPr lang="en-IE" dirty="0"/>
              <a:t>    </a:t>
            </a:r>
            <a:r>
              <a:rPr lang="en-IE" dirty="0" err="1"/>
              <a:t>this.testdata</a:t>
            </a:r>
            <a:r>
              <a:rPr lang="en-IE" dirty="0"/>
              <a:t> = null;</a:t>
            </a:r>
          </a:p>
          <a:p>
            <a:r>
              <a:rPr lang="en-IE" dirty="0"/>
              <a:t>    </a:t>
            </a:r>
            <a:r>
              <a:rPr lang="en-IE" dirty="0" err="1"/>
              <a:t>this.testRepeatCount</a:t>
            </a:r>
            <a:r>
              <a:rPr lang="en-IE" dirty="0"/>
              <a:t>= 0;</a:t>
            </a:r>
          </a:p>
          <a:p>
            <a:r>
              <a:rPr lang="en-IE" dirty="0"/>
              <a:t>    </a:t>
            </a:r>
            <a:r>
              <a:rPr lang="en-IE" dirty="0" err="1"/>
              <a:t>this.dataFilePath</a:t>
            </a:r>
            <a:r>
              <a:rPr lang="en-IE" dirty="0"/>
              <a:t> = "file:///C:/Software Testing/Selenium/</a:t>
            </a:r>
            <a:r>
              <a:rPr lang="en-IE" dirty="0" err="1"/>
              <a:t>qtp</a:t>
            </a:r>
            <a:r>
              <a:rPr lang="en-IE" dirty="0"/>
              <a:t>/</a:t>
            </a:r>
            <a:r>
              <a:rPr lang="en-IE" dirty="0" err="1"/>
              <a:t>ide_code</a:t>
            </a:r>
            <a:r>
              <a:rPr lang="en-IE" dirty="0"/>
              <a:t>/TestData.xml"; </a:t>
            </a:r>
          </a:p>
          <a:p>
            <a:r>
              <a:rPr lang="en-IE" dirty="0"/>
              <a:t>	</a:t>
            </a:r>
            <a:r>
              <a:rPr lang="en-IE" dirty="0" err="1"/>
              <a:t>this.testName</a:t>
            </a:r>
            <a:r>
              <a:rPr lang="en-IE" dirty="0"/>
              <a:t>=null;</a:t>
            </a:r>
          </a:p>
          <a:p>
            <a:endParaRPr lang="en-IE" dirty="0"/>
          </a:p>
          <a:p>
            <a:r>
              <a:rPr lang="en-IE" dirty="0"/>
              <a:t>}</a:t>
            </a:r>
          </a:p>
          <a:p>
            <a:endParaRPr lang="en-IE" dirty="0"/>
          </a:p>
        </p:txBody>
      </p:sp>
    </p:spTree>
    <p:extLst>
      <p:ext uri="{BB962C8B-B14F-4D97-AF65-F5344CB8AC3E}">
        <p14:creationId xmlns:p14="http://schemas.microsoft.com/office/powerpoint/2010/main" val="2621244339"/>
      </p:ext>
    </p:extLst>
  </p:cSld>
  <p:clrMapOvr>
    <a:masterClrMapping/>
  </p:clrMapOvr>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3568" y="1772816"/>
            <a:ext cx="7848872" cy="584775"/>
          </a:xfrm>
          <a:prstGeom prst="rect">
            <a:avLst/>
          </a:prstGeom>
          <a:noFill/>
        </p:spPr>
        <p:txBody>
          <a:bodyPr wrap="square" rtlCol="0">
            <a:spAutoFit/>
          </a:bodyPr>
          <a:lstStyle/>
          <a:p>
            <a:r>
              <a:rPr lang="en-IE" sz="3200" dirty="0" smtClean="0">
                <a:latin typeface="Algerian" panose="04020705040A02060702" pitchFamily="82" charset="0"/>
              </a:rPr>
              <a:t>CREATE TWO TEST LEADS SALESFORCE</a:t>
            </a:r>
            <a:endParaRPr lang="en-IE" sz="3200" dirty="0">
              <a:latin typeface="Algerian" panose="04020705040A02060702" pitchFamily="82" charset="0"/>
            </a:endParaRPr>
          </a:p>
        </p:txBody>
      </p:sp>
    </p:spTree>
    <p:extLst>
      <p:ext uri="{BB962C8B-B14F-4D97-AF65-F5344CB8AC3E}">
        <p14:creationId xmlns:p14="http://schemas.microsoft.com/office/powerpoint/2010/main" val="2572946284"/>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40" y="188639"/>
            <a:ext cx="12925425" cy="4848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64197858"/>
      </p:ext>
    </p:extLst>
  </p:cSld>
  <p:clrMapOvr>
    <a:masterClrMapping/>
  </p:clrMapOvr>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61938"/>
            <a:ext cx="11077575" cy="63341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40387451"/>
      </p:ext>
    </p:extLst>
  </p:cSld>
  <p:clrMapOvr>
    <a:masterClrMapping/>
  </p:clrMapOvr>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1063" y="838200"/>
            <a:ext cx="7381875" cy="5181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45416147"/>
      </p:ext>
    </p:extLst>
  </p:cSld>
  <p:clrMapOvr>
    <a:masterClrMapping/>
  </p:clrMapOvr>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9725" y="1757363"/>
            <a:ext cx="6790392" cy="38318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251520" y="260648"/>
            <a:ext cx="8148597" cy="369332"/>
          </a:xfrm>
          <a:prstGeom prst="rect">
            <a:avLst/>
          </a:prstGeom>
          <a:noFill/>
        </p:spPr>
        <p:txBody>
          <a:bodyPr wrap="square" rtlCol="0">
            <a:spAutoFit/>
          </a:bodyPr>
          <a:lstStyle/>
          <a:p>
            <a:r>
              <a:rPr lang="en-IE" b="1" dirty="0" smtClean="0"/>
              <a:t>Delete Lead Test Case</a:t>
            </a:r>
            <a:endParaRPr lang="en-IE" b="1" dirty="0"/>
          </a:p>
        </p:txBody>
      </p:sp>
      <p:sp>
        <p:nvSpPr>
          <p:cNvPr id="3" name="TextBox 2"/>
          <p:cNvSpPr txBox="1"/>
          <p:nvPr/>
        </p:nvSpPr>
        <p:spPr>
          <a:xfrm>
            <a:off x="467544" y="5805264"/>
            <a:ext cx="8064896" cy="646331"/>
          </a:xfrm>
          <a:prstGeom prst="rect">
            <a:avLst/>
          </a:prstGeom>
          <a:noFill/>
        </p:spPr>
        <p:txBody>
          <a:bodyPr wrap="square" rtlCol="0">
            <a:spAutoFit/>
          </a:bodyPr>
          <a:lstStyle/>
          <a:p>
            <a:r>
              <a:rPr lang="en-IE" dirty="0" smtClean="0"/>
              <a:t>Now close your browser- run 3 test cases in order – Login</a:t>
            </a:r>
            <a:r>
              <a:rPr lang="en-IE" smtClean="0"/>
              <a:t>; Create Lead and Delete Lead</a:t>
            </a:r>
            <a:endParaRPr lang="en-IE"/>
          </a:p>
        </p:txBody>
      </p:sp>
    </p:spTree>
    <p:extLst>
      <p:ext uri="{BB962C8B-B14F-4D97-AF65-F5344CB8AC3E}">
        <p14:creationId xmlns:p14="http://schemas.microsoft.com/office/powerpoint/2010/main" val="1125473858"/>
      </p:ext>
    </p:extLst>
  </p:cSld>
  <p:clrMapOvr>
    <a:masterClrMapping/>
  </p:clrMapOvr>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147763"/>
            <a:ext cx="10096500" cy="45624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39462569"/>
      </p:ext>
    </p:extLst>
  </p:cSld>
  <p:clrMapOvr>
    <a:masterClrMapping/>
  </p:clrMapOvr>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571500"/>
            <a:ext cx="9144000" cy="5715000"/>
          </a:xfrm>
          <a:prstGeom prst="rect">
            <a:avLst/>
          </a:prstGeom>
        </p:spPr>
      </p:pic>
      <p:sp>
        <p:nvSpPr>
          <p:cNvPr id="4" name="TextBox 3"/>
          <p:cNvSpPr txBox="1"/>
          <p:nvPr/>
        </p:nvSpPr>
        <p:spPr>
          <a:xfrm>
            <a:off x="4802389" y="2092206"/>
            <a:ext cx="2736304" cy="369332"/>
          </a:xfrm>
          <a:prstGeom prst="rect">
            <a:avLst/>
          </a:prstGeom>
          <a:noFill/>
        </p:spPr>
        <p:txBody>
          <a:bodyPr wrap="square" rtlCol="0">
            <a:spAutoFit/>
          </a:bodyPr>
          <a:lstStyle/>
          <a:p>
            <a:r>
              <a:rPr lang="en-US" dirty="0" smtClean="0"/>
              <a:t>This </a:t>
            </a:r>
            <a:r>
              <a:rPr lang="en-US" smtClean="0"/>
              <a:t>the test case base URL</a:t>
            </a:r>
            <a:endParaRPr lang="en-US"/>
          </a:p>
        </p:txBody>
      </p:sp>
      <p:cxnSp>
        <p:nvCxnSpPr>
          <p:cNvPr id="5" name="Straight Arrow Connector 4"/>
          <p:cNvCxnSpPr/>
          <p:nvPr/>
        </p:nvCxnSpPr>
        <p:spPr>
          <a:xfrm flipH="1" flipV="1">
            <a:off x="2627784" y="1196752"/>
            <a:ext cx="2174605" cy="10801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6356906"/>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571500"/>
            <a:ext cx="9144000" cy="5715000"/>
          </a:xfrm>
          <a:prstGeom prst="rect">
            <a:avLst/>
          </a:prstGeom>
        </p:spPr>
      </p:pic>
      <p:sp>
        <p:nvSpPr>
          <p:cNvPr id="4" name="TextBox 3"/>
          <p:cNvSpPr txBox="1"/>
          <p:nvPr/>
        </p:nvSpPr>
        <p:spPr>
          <a:xfrm>
            <a:off x="971600" y="188640"/>
            <a:ext cx="7632848" cy="369332"/>
          </a:xfrm>
          <a:prstGeom prst="rect">
            <a:avLst/>
          </a:prstGeom>
          <a:noFill/>
        </p:spPr>
        <p:txBody>
          <a:bodyPr wrap="square" rtlCol="0">
            <a:spAutoFit/>
          </a:bodyPr>
          <a:lstStyle/>
          <a:p>
            <a:r>
              <a:rPr lang="en-US" dirty="0" smtClean="0"/>
              <a:t>Revision – Inserting a complete new lead in salesforce</a:t>
            </a:r>
            <a:endParaRPr lang="en-US" dirty="0"/>
          </a:p>
        </p:txBody>
      </p:sp>
      <p:cxnSp>
        <p:nvCxnSpPr>
          <p:cNvPr id="6" name="Straight Arrow Connector 5"/>
          <p:cNvCxnSpPr/>
          <p:nvPr/>
        </p:nvCxnSpPr>
        <p:spPr>
          <a:xfrm flipH="1" flipV="1">
            <a:off x="3203848" y="1268760"/>
            <a:ext cx="1800200" cy="7920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4802389" y="2092206"/>
            <a:ext cx="2736304" cy="369332"/>
          </a:xfrm>
          <a:prstGeom prst="rect">
            <a:avLst/>
          </a:prstGeom>
          <a:noFill/>
        </p:spPr>
        <p:txBody>
          <a:bodyPr wrap="square" rtlCol="0">
            <a:spAutoFit/>
          </a:bodyPr>
          <a:lstStyle/>
          <a:p>
            <a:r>
              <a:rPr lang="en-US" dirty="0" smtClean="0"/>
              <a:t>This </a:t>
            </a:r>
            <a:r>
              <a:rPr lang="en-US" smtClean="0"/>
              <a:t>the test case base URL</a:t>
            </a:r>
            <a:endParaRPr lang="en-US"/>
          </a:p>
        </p:txBody>
      </p:sp>
      <p:cxnSp>
        <p:nvCxnSpPr>
          <p:cNvPr id="12" name="Straight Arrow Connector 11"/>
          <p:cNvCxnSpPr/>
          <p:nvPr/>
        </p:nvCxnSpPr>
        <p:spPr>
          <a:xfrm>
            <a:off x="1259632" y="4581128"/>
            <a:ext cx="432048" cy="10081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179512" y="2996952"/>
            <a:ext cx="1296144" cy="1200329"/>
          </a:xfrm>
          <a:prstGeom prst="rect">
            <a:avLst/>
          </a:prstGeom>
          <a:noFill/>
        </p:spPr>
        <p:txBody>
          <a:bodyPr wrap="square" rtlCol="0">
            <a:spAutoFit/>
          </a:bodyPr>
          <a:lstStyle/>
          <a:p>
            <a:r>
              <a:rPr lang="en-US" dirty="0" smtClean="0"/>
              <a:t>Make sure the check box is not enabled</a:t>
            </a:r>
            <a:endParaRPr lang="en-US" dirty="0"/>
          </a:p>
        </p:txBody>
      </p:sp>
    </p:spTree>
    <p:extLst>
      <p:ext uri="{BB962C8B-B14F-4D97-AF65-F5344CB8AC3E}">
        <p14:creationId xmlns:p14="http://schemas.microsoft.com/office/powerpoint/2010/main" val="205160462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95536" y="260648"/>
            <a:ext cx="7848872" cy="369332"/>
          </a:xfrm>
          <a:prstGeom prst="rect">
            <a:avLst/>
          </a:prstGeom>
          <a:noFill/>
        </p:spPr>
        <p:txBody>
          <a:bodyPr wrap="square" rtlCol="0">
            <a:spAutoFit/>
          </a:bodyPr>
          <a:lstStyle/>
          <a:p>
            <a:r>
              <a:rPr lang="en-IE" dirty="0" smtClean="0"/>
              <a:t>Use Verify Title – In source code – do a search for &lt;title&gt;</a:t>
            </a:r>
            <a:endParaRPr lang="en-IE" dirty="0"/>
          </a:p>
        </p:txBody>
      </p:sp>
      <p:pic>
        <p:nvPicPr>
          <p:cNvPr id="1434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9373" y="1167566"/>
            <a:ext cx="6000750" cy="4505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433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9992" y="942975"/>
            <a:ext cx="4162425" cy="49720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03851349"/>
      </p:ext>
    </p:extLst>
  </p:cSld>
  <p:clrMapOvr>
    <a:masterClrMapping/>
  </p:clrMapOvr>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571500"/>
            <a:ext cx="9144000" cy="5715000"/>
          </a:xfrm>
          <a:prstGeom prst="rect">
            <a:avLst/>
          </a:prstGeom>
        </p:spPr>
      </p:pic>
      <p:cxnSp>
        <p:nvCxnSpPr>
          <p:cNvPr id="5" name="Straight Arrow Connector 4"/>
          <p:cNvCxnSpPr/>
          <p:nvPr/>
        </p:nvCxnSpPr>
        <p:spPr>
          <a:xfrm flipH="1">
            <a:off x="4139952" y="2564904"/>
            <a:ext cx="1368152" cy="6480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5508104" y="1965610"/>
            <a:ext cx="2880320" cy="923330"/>
          </a:xfrm>
          <a:prstGeom prst="rect">
            <a:avLst/>
          </a:prstGeom>
          <a:noFill/>
        </p:spPr>
        <p:txBody>
          <a:bodyPr wrap="square" rtlCol="0">
            <a:spAutoFit/>
          </a:bodyPr>
          <a:lstStyle/>
          <a:p>
            <a:r>
              <a:rPr lang="en-US" dirty="0" smtClean="0"/>
              <a:t>Inspect each element and use the element’s </a:t>
            </a:r>
            <a:r>
              <a:rPr lang="en-US" dirty="0" err="1" smtClean="0"/>
              <a:t>Xpath</a:t>
            </a:r>
            <a:r>
              <a:rPr lang="en-US" dirty="0" smtClean="0"/>
              <a:t> in the firebug dialog</a:t>
            </a:r>
            <a:endParaRPr lang="en-US" dirty="0"/>
          </a:p>
        </p:txBody>
      </p:sp>
    </p:spTree>
    <p:extLst>
      <p:ext uri="{BB962C8B-B14F-4D97-AF65-F5344CB8AC3E}">
        <p14:creationId xmlns:p14="http://schemas.microsoft.com/office/powerpoint/2010/main" val="842675474"/>
      </p:ext>
    </p:extLst>
  </p:cSld>
  <p:clrMapOvr>
    <a:masterClrMapping/>
  </p:clrMapOvr>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315416"/>
            <a:ext cx="9144000" cy="7173416"/>
          </a:xfrm>
          <a:prstGeom prst="rect">
            <a:avLst/>
          </a:prstGeom>
        </p:spPr>
      </p:pic>
    </p:spTree>
    <p:extLst>
      <p:ext uri="{BB962C8B-B14F-4D97-AF65-F5344CB8AC3E}">
        <p14:creationId xmlns:p14="http://schemas.microsoft.com/office/powerpoint/2010/main" val="128056051"/>
      </p:ext>
    </p:extLst>
  </p:cSld>
  <p:clrMapOvr>
    <a:masterClrMapping/>
  </p:clrMapOvr>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2564904"/>
            <a:ext cx="8712968" cy="2246769"/>
          </a:xfrm>
          <a:prstGeom prst="rect">
            <a:avLst/>
          </a:prstGeom>
          <a:noFill/>
        </p:spPr>
        <p:txBody>
          <a:bodyPr wrap="square" rtlCol="0">
            <a:spAutoFit/>
          </a:bodyPr>
          <a:lstStyle/>
          <a:p>
            <a:pPr algn="ctr"/>
            <a:r>
              <a:rPr lang="en-US" sz="2800" dirty="0" smtClean="0"/>
              <a:t>Lab Assignment</a:t>
            </a:r>
          </a:p>
          <a:p>
            <a:pPr algn="ctr"/>
            <a:endParaRPr lang="en-US" sz="2800" dirty="0"/>
          </a:p>
          <a:p>
            <a:pPr algn="ctr"/>
            <a:r>
              <a:rPr lang="en-US" sz="2800" dirty="0" smtClean="0"/>
              <a:t>Change the last selenium test case to use input for the </a:t>
            </a:r>
            <a:r>
              <a:rPr lang="en-US" sz="2800" dirty="0" err="1" smtClean="0"/>
              <a:t>TestData</a:t>
            </a:r>
            <a:r>
              <a:rPr lang="en-US" sz="2800" dirty="0" smtClean="0"/>
              <a:t> XML file rather than inputting the data directly into Selenium</a:t>
            </a:r>
            <a:endParaRPr lang="en-US" sz="2800" dirty="0"/>
          </a:p>
        </p:txBody>
      </p:sp>
    </p:spTree>
    <p:extLst>
      <p:ext uri="{BB962C8B-B14F-4D97-AF65-F5344CB8AC3E}">
        <p14:creationId xmlns:p14="http://schemas.microsoft.com/office/powerpoint/2010/main" val="1570558816"/>
      </p:ext>
    </p:extLst>
  </p:cSld>
  <p:clrMapOvr>
    <a:masterClrMapping/>
  </p:clrMapOvr>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648" y="836712"/>
            <a:ext cx="9144000" cy="5715000"/>
          </a:xfrm>
          <a:prstGeom prst="rect">
            <a:avLst/>
          </a:prstGeom>
        </p:spPr>
      </p:pic>
    </p:spTree>
    <p:extLst>
      <p:ext uri="{BB962C8B-B14F-4D97-AF65-F5344CB8AC3E}">
        <p14:creationId xmlns:p14="http://schemas.microsoft.com/office/powerpoint/2010/main" val="1856967512"/>
      </p:ext>
    </p:extLst>
  </p:cSld>
  <p:clrMapOvr>
    <a:masterClrMapping/>
  </p:clrMapOvr>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571500"/>
            <a:ext cx="9144000" cy="5715000"/>
          </a:xfrm>
          <a:prstGeom prst="rect">
            <a:avLst/>
          </a:prstGeom>
        </p:spPr>
      </p:pic>
    </p:spTree>
    <p:extLst>
      <p:ext uri="{BB962C8B-B14F-4D97-AF65-F5344CB8AC3E}">
        <p14:creationId xmlns:p14="http://schemas.microsoft.com/office/powerpoint/2010/main" val="76527597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332656"/>
            <a:ext cx="8136904" cy="3139321"/>
          </a:xfrm>
          <a:prstGeom prst="rect">
            <a:avLst/>
          </a:prstGeom>
          <a:noFill/>
        </p:spPr>
        <p:txBody>
          <a:bodyPr wrap="square" rtlCol="0">
            <a:spAutoFit/>
          </a:bodyPr>
          <a:lstStyle/>
          <a:p>
            <a:r>
              <a:rPr lang="en-IE" b="1" dirty="0" smtClean="0"/>
              <a:t>What is Selenium?</a:t>
            </a:r>
          </a:p>
          <a:p>
            <a:endParaRPr lang="en-IE" dirty="0"/>
          </a:p>
          <a:p>
            <a:r>
              <a:rPr lang="en-IE" dirty="0" smtClean="0"/>
              <a:t>Selenium IDE is a Firefox add-on developed to allow testers and developers to record their actions as they follow the workflow they need to test.</a:t>
            </a:r>
          </a:p>
          <a:p>
            <a:endParaRPr lang="en-IE" dirty="0"/>
          </a:p>
          <a:p>
            <a:r>
              <a:rPr lang="en-IE" dirty="0" smtClean="0"/>
              <a:t>Koder.com- source code of Selenium</a:t>
            </a:r>
          </a:p>
          <a:p>
            <a:r>
              <a:rPr lang="en-IE" b="1" dirty="0" smtClean="0"/>
              <a:t>Install Selenium</a:t>
            </a:r>
          </a:p>
          <a:p>
            <a:pPr marL="285750" indent="-285750">
              <a:buFont typeface="Arial" pitchFamily="34" charset="0"/>
              <a:buChar char="•"/>
            </a:pPr>
            <a:r>
              <a:rPr lang="en-IE" dirty="0" smtClean="0"/>
              <a:t>Go to </a:t>
            </a:r>
            <a:r>
              <a:rPr lang="en-IE" dirty="0" smtClean="0">
                <a:hlinkClick r:id="rId2"/>
              </a:rPr>
              <a:t>http://seleniumhq.org/download</a:t>
            </a:r>
            <a:endParaRPr lang="en-IE" dirty="0" smtClean="0"/>
          </a:p>
          <a:p>
            <a:pPr marL="285750" indent="-285750">
              <a:buFont typeface="Arial" pitchFamily="34" charset="0"/>
              <a:buChar char="•"/>
            </a:pPr>
            <a:r>
              <a:rPr lang="en-IE" dirty="0" smtClean="0"/>
              <a:t>Click on download link for Selenium IDE Latest Version</a:t>
            </a:r>
          </a:p>
          <a:p>
            <a:pPr marL="285750" indent="-285750">
              <a:buFont typeface="Arial" pitchFamily="34" charset="0"/>
              <a:buChar char="•"/>
            </a:pPr>
            <a:endParaRPr lang="en-IE" dirty="0"/>
          </a:p>
          <a:p>
            <a:endParaRPr lang="en-IE" dirty="0"/>
          </a:p>
        </p:txBody>
      </p:sp>
      <p:pic>
        <p:nvPicPr>
          <p:cNvPr id="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54942" y="3212976"/>
            <a:ext cx="6103969" cy="25202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7884901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332656"/>
            <a:ext cx="8136904" cy="3970318"/>
          </a:xfrm>
          <a:prstGeom prst="rect">
            <a:avLst/>
          </a:prstGeom>
          <a:noFill/>
        </p:spPr>
        <p:txBody>
          <a:bodyPr wrap="square" rtlCol="0">
            <a:spAutoFit/>
          </a:bodyPr>
          <a:lstStyle/>
          <a:p>
            <a:r>
              <a:rPr lang="en-IE" dirty="0" smtClean="0"/>
              <a:t>Exercise#1</a:t>
            </a:r>
          </a:p>
          <a:p>
            <a:endParaRPr lang="en-IE" dirty="0"/>
          </a:p>
          <a:p>
            <a:r>
              <a:rPr lang="en-IE" dirty="0" smtClean="0"/>
              <a:t>Recreate the test you have just done but using the assert and verify methods available from Show  All Commands( when you right click on Web page element)</a:t>
            </a:r>
          </a:p>
          <a:p>
            <a:endParaRPr lang="en-IE" dirty="0"/>
          </a:p>
          <a:p>
            <a:pPr marL="285750" indent="-285750">
              <a:buFont typeface="Arial" pitchFamily="34" charset="0"/>
              <a:buChar char="•"/>
            </a:pPr>
            <a:r>
              <a:rPr lang="en-IE" dirty="0" err="1" smtClean="0">
                <a:latin typeface="Arial" pitchFamily="34" charset="0"/>
                <a:cs typeface="Arial" pitchFamily="34" charset="0"/>
              </a:rPr>
              <a:t>verifyElementPresent</a:t>
            </a:r>
            <a:endParaRPr lang="en-IE" dirty="0" smtClean="0">
              <a:latin typeface="Arial" pitchFamily="34" charset="0"/>
              <a:cs typeface="Arial" pitchFamily="34" charset="0"/>
            </a:endParaRPr>
          </a:p>
          <a:p>
            <a:pPr marL="285750" indent="-285750">
              <a:buFont typeface="Arial" pitchFamily="34" charset="0"/>
              <a:buChar char="•"/>
            </a:pPr>
            <a:r>
              <a:rPr lang="en-IE" dirty="0" err="1" smtClean="0">
                <a:latin typeface="Arial" pitchFamily="34" charset="0"/>
                <a:cs typeface="Arial" pitchFamily="34" charset="0"/>
              </a:rPr>
              <a:t>verifyElementNotPresent</a:t>
            </a:r>
            <a:endParaRPr lang="en-IE" dirty="0" smtClean="0">
              <a:latin typeface="Arial" pitchFamily="34" charset="0"/>
              <a:cs typeface="Arial" pitchFamily="34" charset="0"/>
            </a:endParaRPr>
          </a:p>
          <a:p>
            <a:pPr marL="285750" indent="-285750">
              <a:buFont typeface="Arial" pitchFamily="34" charset="0"/>
              <a:buChar char="•"/>
            </a:pPr>
            <a:r>
              <a:rPr lang="en-IE" dirty="0" err="1">
                <a:latin typeface="Arial" pitchFamily="34" charset="0"/>
                <a:cs typeface="Arial" pitchFamily="34" charset="0"/>
              </a:rPr>
              <a:t>v</a:t>
            </a:r>
            <a:r>
              <a:rPr lang="en-IE" dirty="0" err="1" smtClean="0">
                <a:latin typeface="Arial" pitchFamily="34" charset="0"/>
                <a:cs typeface="Arial" pitchFamily="34" charset="0"/>
              </a:rPr>
              <a:t>erifyText</a:t>
            </a:r>
            <a:endParaRPr lang="en-IE" dirty="0" smtClean="0">
              <a:latin typeface="Arial" pitchFamily="34" charset="0"/>
              <a:cs typeface="Arial" pitchFamily="34" charset="0"/>
            </a:endParaRPr>
          </a:p>
          <a:p>
            <a:pPr marL="285750" indent="-285750">
              <a:buFont typeface="Arial" pitchFamily="34" charset="0"/>
              <a:buChar char="•"/>
            </a:pPr>
            <a:r>
              <a:rPr lang="en-IE" dirty="0" err="1" smtClean="0">
                <a:latin typeface="Arial" pitchFamily="34" charset="0"/>
                <a:cs typeface="Arial" pitchFamily="34" charset="0"/>
              </a:rPr>
              <a:t>verifyAttribute</a:t>
            </a:r>
            <a:endParaRPr lang="en-IE" dirty="0" smtClean="0">
              <a:latin typeface="Arial" pitchFamily="34" charset="0"/>
              <a:cs typeface="Arial" pitchFamily="34" charset="0"/>
            </a:endParaRPr>
          </a:p>
          <a:p>
            <a:pPr marL="285750" indent="-285750">
              <a:buFont typeface="Arial" pitchFamily="34" charset="0"/>
              <a:buChar char="•"/>
            </a:pPr>
            <a:r>
              <a:rPr lang="en-IE" dirty="0" err="1" smtClean="0">
                <a:latin typeface="Arial" pitchFamily="34" charset="0"/>
                <a:cs typeface="Arial" pitchFamily="34" charset="0"/>
              </a:rPr>
              <a:t>verifyChecked</a:t>
            </a:r>
            <a:endParaRPr lang="en-IE" dirty="0" smtClean="0">
              <a:latin typeface="Arial" pitchFamily="34" charset="0"/>
              <a:cs typeface="Arial" pitchFamily="34" charset="0"/>
            </a:endParaRPr>
          </a:p>
          <a:p>
            <a:pPr marL="285750" indent="-285750">
              <a:buFont typeface="Arial" pitchFamily="34" charset="0"/>
              <a:buChar char="•"/>
            </a:pPr>
            <a:r>
              <a:rPr lang="en-IE" dirty="0" err="1" smtClean="0">
                <a:latin typeface="Arial" pitchFamily="34" charset="0"/>
                <a:cs typeface="Arial" pitchFamily="34" charset="0"/>
              </a:rPr>
              <a:t>verifyAlert</a:t>
            </a:r>
            <a:endParaRPr lang="en-IE" dirty="0" smtClean="0">
              <a:latin typeface="Arial" pitchFamily="34" charset="0"/>
              <a:cs typeface="Arial" pitchFamily="34" charset="0"/>
            </a:endParaRPr>
          </a:p>
          <a:p>
            <a:pPr marL="285750" indent="-285750">
              <a:buFont typeface="Arial" pitchFamily="34" charset="0"/>
              <a:buChar char="•"/>
            </a:pPr>
            <a:r>
              <a:rPr lang="en-IE" dirty="0" err="1" smtClean="0">
                <a:latin typeface="Arial" pitchFamily="34" charset="0"/>
                <a:cs typeface="Arial" pitchFamily="34" charset="0"/>
              </a:rPr>
              <a:t>verifyTitle</a:t>
            </a:r>
            <a:endParaRPr lang="en-IE" dirty="0" smtClean="0">
              <a:latin typeface="Arial" pitchFamily="34" charset="0"/>
              <a:cs typeface="Arial" pitchFamily="34" charset="0"/>
            </a:endParaRPr>
          </a:p>
          <a:p>
            <a:pPr marL="285750" indent="-285750">
              <a:buFont typeface="Arial" pitchFamily="34" charset="0"/>
              <a:buChar char="•"/>
            </a:pPr>
            <a:endParaRPr lang="en-IE" dirty="0">
              <a:latin typeface="Arial" pitchFamily="34" charset="0"/>
              <a:cs typeface="Arial" pitchFamily="34" charset="0"/>
            </a:endParaRPr>
          </a:p>
          <a:p>
            <a:pPr marL="285750" indent="-285750">
              <a:buFont typeface="Arial" pitchFamily="34" charset="0"/>
              <a:buChar char="•"/>
            </a:pPr>
            <a:endParaRPr lang="en-IE" dirty="0">
              <a:latin typeface="Arial" pitchFamily="34" charset="0"/>
              <a:cs typeface="Arial" pitchFamily="34" charset="0"/>
            </a:endParaRPr>
          </a:p>
        </p:txBody>
      </p:sp>
    </p:spTree>
    <p:extLst>
      <p:ext uri="{BB962C8B-B14F-4D97-AF65-F5344CB8AC3E}">
        <p14:creationId xmlns:p14="http://schemas.microsoft.com/office/powerpoint/2010/main" val="112836789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476672"/>
            <a:ext cx="8352928" cy="3139321"/>
          </a:xfrm>
          <a:prstGeom prst="rect">
            <a:avLst/>
          </a:prstGeom>
          <a:noFill/>
        </p:spPr>
        <p:txBody>
          <a:bodyPr wrap="square" rtlCol="0">
            <a:spAutoFit/>
          </a:bodyPr>
          <a:lstStyle/>
          <a:p>
            <a:pPr marL="285750" indent="-285750">
              <a:buFont typeface="Arial" pitchFamily="34" charset="0"/>
              <a:buChar char="•"/>
            </a:pPr>
            <a:r>
              <a:rPr lang="en-IE" dirty="0"/>
              <a:t>Selenium does not implicitly wait for the item that it needs to interact with, so it is seen </a:t>
            </a:r>
            <a:r>
              <a:rPr lang="en-IE" dirty="0" smtClean="0"/>
              <a:t>as good </a:t>
            </a:r>
            <a:r>
              <a:rPr lang="en-IE" dirty="0"/>
              <a:t>practice to wait for the item you need to work with then interact with it</a:t>
            </a:r>
            <a:r>
              <a:rPr lang="en-IE" dirty="0" smtClean="0"/>
              <a:t>.</a:t>
            </a:r>
          </a:p>
          <a:p>
            <a:pPr marL="285750" indent="-285750">
              <a:buFont typeface="Arial" pitchFamily="34" charset="0"/>
              <a:buChar char="•"/>
            </a:pPr>
            <a:r>
              <a:rPr lang="en-IE" dirty="0" smtClean="0"/>
              <a:t> The </a:t>
            </a:r>
            <a:r>
              <a:rPr lang="en-IE" dirty="0" err="1" smtClean="0"/>
              <a:t>waitFor</a:t>
            </a:r>
            <a:r>
              <a:rPr lang="en-IE" dirty="0" smtClean="0"/>
              <a:t> commands </a:t>
            </a:r>
            <a:r>
              <a:rPr lang="en-IE" dirty="0"/>
              <a:t>will timeout after 30 seconds by default but if you need it to wait longer you </a:t>
            </a:r>
            <a:r>
              <a:rPr lang="en-IE" dirty="0" smtClean="0"/>
              <a:t>cans </a:t>
            </a:r>
            <a:r>
              <a:rPr lang="en-IE" dirty="0" err="1" smtClean="0"/>
              <a:t>pecify</a:t>
            </a:r>
            <a:r>
              <a:rPr lang="en-IE" dirty="0" smtClean="0"/>
              <a:t> </a:t>
            </a:r>
            <a:r>
              <a:rPr lang="en-IE" dirty="0"/>
              <a:t>the tests by using the </a:t>
            </a:r>
            <a:r>
              <a:rPr lang="en-IE" dirty="0" err="1"/>
              <a:t>setTimeout</a:t>
            </a:r>
            <a:r>
              <a:rPr lang="en-IE" dirty="0"/>
              <a:t> command. This will set the timeout value </a:t>
            </a:r>
            <a:r>
              <a:rPr lang="en-IE" dirty="0" smtClean="0"/>
              <a:t>that the </a:t>
            </a:r>
            <a:r>
              <a:rPr lang="en-IE" dirty="0"/>
              <a:t>tests will use in future commands</a:t>
            </a:r>
            <a:r>
              <a:rPr lang="en-IE" dirty="0" smtClean="0"/>
              <a:t>.</a:t>
            </a:r>
          </a:p>
          <a:p>
            <a:pPr marL="285750" indent="-285750">
              <a:buFont typeface="Arial" pitchFamily="34" charset="0"/>
              <a:buChar char="•"/>
            </a:pPr>
            <a:endParaRPr lang="en-IE" dirty="0"/>
          </a:p>
          <a:p>
            <a:pPr marL="285750" indent="-285750">
              <a:buFont typeface="Arial" pitchFamily="34" charset="0"/>
              <a:buChar char="•"/>
            </a:pPr>
            <a:r>
              <a:rPr lang="en-IE" dirty="0"/>
              <a:t>If need be you can change the default wait if you go to </a:t>
            </a:r>
            <a:r>
              <a:rPr lang="en-IE" b="1" dirty="0"/>
              <a:t>Options </a:t>
            </a:r>
            <a:r>
              <a:rPr lang="en-IE" dirty="0"/>
              <a:t>| </a:t>
            </a:r>
            <a:r>
              <a:rPr lang="en-IE" b="1" dirty="0"/>
              <a:t>Options </a:t>
            </a:r>
            <a:r>
              <a:rPr lang="en-IE" dirty="0"/>
              <a:t>and then </a:t>
            </a:r>
            <a:r>
              <a:rPr lang="en-IE" dirty="0" smtClean="0"/>
              <a:t>on the </a:t>
            </a:r>
            <a:r>
              <a:rPr lang="en-IE" b="1" dirty="0"/>
              <a:t>General </a:t>
            </a:r>
            <a:r>
              <a:rPr lang="en-IE" dirty="0"/>
              <a:t>tab and under </a:t>
            </a:r>
            <a:r>
              <a:rPr lang="en-IE" b="1" dirty="0"/>
              <a:t>Default timeout </a:t>
            </a:r>
            <a:r>
              <a:rPr lang="en-IE" dirty="0"/>
              <a:t>value of recorded command in </a:t>
            </a:r>
            <a:r>
              <a:rPr lang="en-IE" dirty="0" smtClean="0"/>
              <a:t>milliseconds (</a:t>
            </a:r>
            <a:r>
              <a:rPr lang="en-IE" dirty="0"/>
              <a:t>30s = 30000ms) change it to what you want. Remember that there are 1000 </a:t>
            </a:r>
            <a:r>
              <a:rPr lang="en-IE" dirty="0" smtClean="0"/>
              <a:t>milliseconds</a:t>
            </a:r>
            <a:endParaRPr lang="en-IE" dirty="0"/>
          </a:p>
        </p:txBody>
      </p:sp>
    </p:spTree>
    <p:extLst>
      <p:ext uri="{BB962C8B-B14F-4D97-AF65-F5344CB8AC3E}">
        <p14:creationId xmlns:p14="http://schemas.microsoft.com/office/powerpoint/2010/main" val="67253121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548680"/>
            <a:ext cx="7632848" cy="923330"/>
          </a:xfrm>
          <a:prstGeom prst="rect">
            <a:avLst/>
          </a:prstGeom>
          <a:noFill/>
        </p:spPr>
        <p:txBody>
          <a:bodyPr wrap="square" rtlCol="0">
            <a:spAutoFit/>
          </a:bodyPr>
          <a:lstStyle/>
          <a:p>
            <a:r>
              <a:rPr lang="en-IE" dirty="0" smtClean="0"/>
              <a:t>Read Source Code in Java</a:t>
            </a:r>
          </a:p>
          <a:p>
            <a:endParaRPr lang="en-IE" dirty="0"/>
          </a:p>
          <a:p>
            <a:endParaRPr lang="en-IE" dirty="0"/>
          </a:p>
        </p:txBody>
      </p:sp>
      <p:pic>
        <p:nvPicPr>
          <p:cNvPr id="266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8362" y="1010345"/>
            <a:ext cx="4867275" cy="57340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539552" y="1628800"/>
            <a:ext cx="1728192" cy="1200329"/>
          </a:xfrm>
          <a:prstGeom prst="rect">
            <a:avLst/>
          </a:prstGeom>
          <a:noFill/>
        </p:spPr>
        <p:txBody>
          <a:bodyPr wrap="square" rtlCol="0">
            <a:spAutoFit/>
          </a:bodyPr>
          <a:lstStyle/>
          <a:p>
            <a:r>
              <a:rPr lang="en-IE" dirty="0" smtClean="0"/>
              <a:t>Last Step</a:t>
            </a:r>
          </a:p>
          <a:p>
            <a:r>
              <a:rPr lang="en-IE" dirty="0" smtClean="0"/>
              <a:t>Click on Format </a:t>
            </a:r>
          </a:p>
          <a:p>
            <a:r>
              <a:rPr lang="en-IE" dirty="0" smtClean="0"/>
              <a:t>And pick language</a:t>
            </a:r>
            <a:endParaRPr lang="en-IE" dirty="0"/>
          </a:p>
        </p:txBody>
      </p:sp>
    </p:spTree>
    <p:extLst>
      <p:ext uri="{BB962C8B-B14F-4D97-AF65-F5344CB8AC3E}">
        <p14:creationId xmlns:p14="http://schemas.microsoft.com/office/powerpoint/2010/main" val="2008295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548680"/>
            <a:ext cx="8640960" cy="1477328"/>
          </a:xfrm>
          <a:prstGeom prst="rect">
            <a:avLst/>
          </a:prstGeom>
          <a:noFill/>
        </p:spPr>
        <p:txBody>
          <a:bodyPr wrap="square" rtlCol="0">
            <a:spAutoFit/>
          </a:bodyPr>
          <a:lstStyle/>
          <a:p>
            <a:r>
              <a:rPr lang="en-IE" dirty="0" smtClean="0"/>
              <a:t>Add Comments</a:t>
            </a:r>
          </a:p>
          <a:p>
            <a:endParaRPr lang="en-IE" dirty="0"/>
          </a:p>
          <a:p>
            <a:r>
              <a:rPr lang="en-IE" dirty="0" smtClean="0"/>
              <a:t>Pick one of your tests from Selenium IDE and right click. Pick </a:t>
            </a:r>
            <a:r>
              <a:rPr lang="en-IE" b="1" dirty="0" smtClean="0"/>
              <a:t>Insert Comment </a:t>
            </a:r>
            <a:r>
              <a:rPr lang="en-IE" dirty="0" smtClean="0"/>
              <a:t>and add comment to Command </a:t>
            </a:r>
            <a:r>
              <a:rPr lang="en-IE" dirty="0" err="1" smtClean="0"/>
              <a:t>TextBox</a:t>
            </a:r>
            <a:r>
              <a:rPr lang="en-IE" dirty="0"/>
              <a:t> </a:t>
            </a:r>
            <a:r>
              <a:rPr lang="en-IE" dirty="0" smtClean="0"/>
              <a:t>– You can also insert new Commands using same method</a:t>
            </a:r>
          </a:p>
          <a:p>
            <a:endParaRPr lang="en-IE" dirty="0"/>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80554" y="1828581"/>
            <a:ext cx="6238875" cy="4991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6730836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528" y="332656"/>
            <a:ext cx="8496944" cy="6370975"/>
          </a:xfrm>
          <a:prstGeom prst="rect">
            <a:avLst/>
          </a:prstGeom>
          <a:noFill/>
        </p:spPr>
        <p:txBody>
          <a:bodyPr wrap="square" rtlCol="0">
            <a:spAutoFit/>
          </a:bodyPr>
          <a:lstStyle/>
          <a:p>
            <a:r>
              <a:rPr lang="en-IE" dirty="0" smtClean="0"/>
              <a:t>			Multiple Windows</a:t>
            </a:r>
          </a:p>
          <a:p>
            <a:endParaRPr lang="en-IE" dirty="0"/>
          </a:p>
          <a:p>
            <a:r>
              <a:rPr lang="en-IE" dirty="0"/>
              <a:t>Open up Selenium IDE and go to the </a:t>
            </a:r>
            <a:r>
              <a:rPr lang="en-IE" b="1" dirty="0"/>
              <a:t>Chapter 1 </a:t>
            </a:r>
            <a:r>
              <a:rPr lang="en-IE" dirty="0"/>
              <a:t>page on the site</a:t>
            </a:r>
            <a:r>
              <a:rPr lang="en-IE" dirty="0" smtClean="0"/>
              <a:t>.</a:t>
            </a:r>
          </a:p>
          <a:p>
            <a:endParaRPr lang="en-IE" dirty="0"/>
          </a:p>
          <a:p>
            <a:r>
              <a:rPr lang="en-IE" b="1" i="1" dirty="0"/>
              <a:t>2. </a:t>
            </a:r>
            <a:r>
              <a:rPr lang="en-IE" dirty="0"/>
              <a:t>Click on one of the elements on the page that has the text </a:t>
            </a:r>
            <a:r>
              <a:rPr lang="en-IE" b="1" dirty="0"/>
              <a:t>Click this link to launch</a:t>
            </a:r>
          </a:p>
          <a:p>
            <a:r>
              <a:rPr lang="en-IE" b="1" dirty="0"/>
              <a:t>another window</a:t>
            </a:r>
            <a:r>
              <a:rPr lang="en-IE" dirty="0"/>
              <a:t>. This will cause a small window to appear</a:t>
            </a:r>
            <a:r>
              <a:rPr lang="en-IE" dirty="0" smtClean="0"/>
              <a:t>.</a:t>
            </a:r>
          </a:p>
          <a:p>
            <a:endParaRPr lang="en-IE" dirty="0"/>
          </a:p>
          <a:p>
            <a:r>
              <a:rPr lang="en-IE" b="1" i="1" dirty="0"/>
              <a:t>3. </a:t>
            </a:r>
            <a:r>
              <a:rPr lang="en-IE" dirty="0"/>
              <a:t>Verify the text in the popup by right-clicking and selecting </a:t>
            </a:r>
            <a:r>
              <a:rPr lang="en-IE" b="1" dirty="0" err="1"/>
              <a:t>VerifyText</a:t>
            </a:r>
            <a:r>
              <a:rPr lang="en-IE" b="1" dirty="0"/>
              <a:t> id=popup text</a:t>
            </a:r>
          </a:p>
          <a:p>
            <a:r>
              <a:rPr lang="en-IE" b="1" dirty="0"/>
              <a:t>within the popup window</a:t>
            </a:r>
            <a:r>
              <a:rPr lang="en-IE" dirty="0" smtClean="0"/>
              <a:t>.</a:t>
            </a:r>
          </a:p>
          <a:p>
            <a:endParaRPr lang="en-IE" dirty="0"/>
          </a:p>
          <a:p>
            <a:r>
              <a:rPr lang="en-IE" b="1" i="1" dirty="0"/>
              <a:t>4. </a:t>
            </a:r>
            <a:r>
              <a:rPr lang="en-IE" dirty="0"/>
              <a:t>Once the window has loaded, click on the </a:t>
            </a:r>
            <a:r>
              <a:rPr lang="en-IE" b="1" dirty="0"/>
              <a:t>Close the Window </a:t>
            </a:r>
            <a:r>
              <a:rPr lang="en-IE" dirty="0"/>
              <a:t>text inside it</a:t>
            </a:r>
            <a:r>
              <a:rPr lang="en-IE" dirty="0" smtClean="0"/>
              <a:t>.</a:t>
            </a:r>
          </a:p>
          <a:p>
            <a:endParaRPr lang="en-IE" dirty="0" smtClean="0"/>
          </a:p>
          <a:p>
            <a:r>
              <a:rPr lang="en-IE" b="1" i="1" dirty="0" smtClean="0"/>
              <a:t>5</a:t>
            </a:r>
            <a:r>
              <a:rPr lang="en-IE" b="1" i="1" dirty="0"/>
              <a:t>. </a:t>
            </a:r>
            <a:r>
              <a:rPr lang="en-IE" dirty="0" smtClean="0"/>
              <a:t>Add a verify command </a:t>
            </a:r>
            <a:r>
              <a:rPr lang="en-IE" dirty="0"/>
              <a:t>for an element on the page. Your test should now look like</a:t>
            </a:r>
          </a:p>
          <a:p>
            <a:r>
              <a:rPr lang="en-IE" dirty="0"/>
              <a:t>the following screenshot</a:t>
            </a:r>
            <a:r>
              <a:rPr lang="en-IE" dirty="0" smtClean="0"/>
              <a:t>:</a:t>
            </a:r>
          </a:p>
          <a:p>
            <a:endParaRPr lang="en-IE" dirty="0"/>
          </a:p>
          <a:p>
            <a:r>
              <a:rPr lang="en-IE" dirty="0"/>
              <a:t>Sometimes Selenium IDE will add a </a:t>
            </a:r>
            <a:r>
              <a:rPr lang="en-IE" dirty="0" err="1"/>
              <a:t>clickAndWait</a:t>
            </a:r>
            <a:r>
              <a:rPr lang="en-IE" dirty="0"/>
              <a:t> instead of a click command.</a:t>
            </a:r>
          </a:p>
          <a:p>
            <a:r>
              <a:rPr lang="en-IE" dirty="0"/>
              <a:t>This is because it notices that the page has to unload. </a:t>
            </a:r>
            <a:endParaRPr lang="en-IE" dirty="0" smtClean="0"/>
          </a:p>
          <a:p>
            <a:r>
              <a:rPr lang="en-IE" sz="2400" b="1" dirty="0" smtClean="0"/>
              <a:t>If </a:t>
            </a:r>
            <a:r>
              <a:rPr lang="en-IE" sz="2400" b="1" dirty="0"/>
              <a:t>this happens just change the</a:t>
            </a:r>
          </a:p>
          <a:p>
            <a:r>
              <a:rPr lang="en-IE" sz="2400" b="1" dirty="0" err="1"/>
              <a:t>clickAndWait</a:t>
            </a:r>
            <a:r>
              <a:rPr lang="en-IE" sz="2400" b="1" dirty="0"/>
              <a:t> to a click so that it does not cause a timeout in the test.</a:t>
            </a:r>
          </a:p>
          <a:p>
            <a:endParaRPr lang="en-IE" sz="2400" b="1" dirty="0"/>
          </a:p>
        </p:txBody>
      </p:sp>
    </p:spTree>
    <p:extLst>
      <p:ext uri="{BB962C8B-B14F-4D97-AF65-F5344CB8AC3E}">
        <p14:creationId xmlns:p14="http://schemas.microsoft.com/office/powerpoint/2010/main" val="66433575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33650" y="914400"/>
            <a:ext cx="4076700" cy="5029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6072261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260648"/>
            <a:ext cx="8280920" cy="5909310"/>
          </a:xfrm>
          <a:prstGeom prst="rect">
            <a:avLst/>
          </a:prstGeom>
          <a:noFill/>
        </p:spPr>
        <p:txBody>
          <a:bodyPr wrap="square" rtlCol="0">
            <a:spAutoFit/>
          </a:bodyPr>
          <a:lstStyle/>
          <a:p>
            <a:pPr algn="ctr"/>
            <a:r>
              <a:rPr lang="en-IE" dirty="0" smtClean="0"/>
              <a:t>Two Pop Up Windows</a:t>
            </a:r>
          </a:p>
          <a:p>
            <a:pPr algn="ctr"/>
            <a:endParaRPr lang="en-IE" dirty="0" smtClean="0"/>
          </a:p>
          <a:p>
            <a:r>
              <a:rPr lang="en-IE" dirty="0" smtClean="0"/>
              <a:t>1.Start </a:t>
            </a:r>
            <a:r>
              <a:rPr lang="en-IE" dirty="0"/>
              <a:t>Selenium IDE and go to </a:t>
            </a:r>
            <a:r>
              <a:rPr lang="en-IE" b="1" dirty="0"/>
              <a:t>Chapter 1 </a:t>
            </a:r>
            <a:r>
              <a:rPr lang="en-IE" dirty="0"/>
              <a:t>on the website</a:t>
            </a:r>
            <a:r>
              <a:rPr lang="en-IE" dirty="0" smtClean="0"/>
              <a:t>.</a:t>
            </a:r>
          </a:p>
          <a:p>
            <a:endParaRPr lang="en-IE" dirty="0"/>
          </a:p>
          <a:p>
            <a:r>
              <a:rPr lang="en-IE" b="1" i="1" dirty="0"/>
              <a:t>2. </a:t>
            </a:r>
            <a:r>
              <a:rPr lang="en-IE" dirty="0"/>
              <a:t>Click on the </a:t>
            </a:r>
            <a:r>
              <a:rPr lang="en-IE" b="1" dirty="0"/>
              <a:t>Click this link to launch another window </a:t>
            </a:r>
            <a:r>
              <a:rPr lang="en-IE" dirty="0"/>
              <a:t>link. This will launch</a:t>
            </a:r>
          </a:p>
          <a:p>
            <a:r>
              <a:rPr lang="en-IE" dirty="0"/>
              <a:t>a pop-up window</a:t>
            </a:r>
            <a:r>
              <a:rPr lang="en-IE" dirty="0" smtClean="0"/>
              <a:t>.</a:t>
            </a:r>
          </a:p>
          <a:p>
            <a:endParaRPr lang="en-IE" dirty="0"/>
          </a:p>
          <a:p>
            <a:r>
              <a:rPr lang="en-IE" b="1" i="1" dirty="0"/>
              <a:t>3. </a:t>
            </a:r>
            <a:r>
              <a:rPr lang="en-IE" dirty="0"/>
              <a:t>Assert the text on the page. We do this by right-clicking and selecting </a:t>
            </a:r>
            <a:r>
              <a:rPr lang="en-IE" b="1" dirty="0" err="1" smtClean="0"/>
              <a:t>assertText</a:t>
            </a:r>
            <a:r>
              <a:rPr lang="en-IE" dirty="0" smtClean="0"/>
              <a:t>.</a:t>
            </a:r>
            <a:endParaRPr lang="en-IE" dirty="0"/>
          </a:p>
          <a:p>
            <a:endParaRPr lang="en-IE" b="1" i="1" dirty="0" smtClean="0"/>
          </a:p>
          <a:p>
            <a:r>
              <a:rPr lang="en-IE" b="1" i="1" dirty="0" smtClean="0"/>
              <a:t>4</a:t>
            </a:r>
            <a:r>
              <a:rPr lang="en-IE" b="1" i="1" dirty="0"/>
              <a:t>. </a:t>
            </a:r>
            <a:r>
              <a:rPr lang="en-IE" dirty="0"/>
              <a:t>Go back to the parent window and click on the link to launch the second</a:t>
            </a:r>
          </a:p>
          <a:p>
            <a:r>
              <a:rPr lang="en-IE" dirty="0"/>
              <a:t>pop-up window.</a:t>
            </a:r>
          </a:p>
          <a:p>
            <a:endParaRPr lang="en-IE" b="1" i="1" dirty="0" smtClean="0"/>
          </a:p>
          <a:p>
            <a:r>
              <a:rPr lang="en-IE" b="1" i="1" dirty="0" smtClean="0"/>
              <a:t>5</a:t>
            </a:r>
            <a:r>
              <a:rPr lang="en-IE" b="1" i="1" dirty="0"/>
              <a:t>. </a:t>
            </a:r>
            <a:r>
              <a:rPr lang="en-IE" dirty="0"/>
              <a:t>Verify the text on the page.</a:t>
            </a:r>
          </a:p>
          <a:p>
            <a:endParaRPr lang="en-IE" b="1" i="1" dirty="0" smtClean="0"/>
          </a:p>
          <a:p>
            <a:r>
              <a:rPr lang="en-IE" b="1" i="1" dirty="0" smtClean="0"/>
              <a:t>6</a:t>
            </a:r>
            <a:r>
              <a:rPr lang="en-IE" b="1" i="1" dirty="0"/>
              <a:t>. </a:t>
            </a:r>
            <a:r>
              <a:rPr lang="en-IE" dirty="0"/>
              <a:t>Move to the first pop-up window and close it using the close link. As before,</a:t>
            </a:r>
          </a:p>
          <a:p>
            <a:r>
              <a:rPr lang="en-IE" dirty="0"/>
              <a:t>be aware of </a:t>
            </a:r>
            <a:r>
              <a:rPr lang="en-IE" dirty="0" err="1"/>
              <a:t>clickAndWait</a:t>
            </a:r>
            <a:r>
              <a:rPr lang="en-IE" dirty="0"/>
              <a:t> instead of click.</a:t>
            </a:r>
          </a:p>
          <a:p>
            <a:endParaRPr lang="en-IE" b="1" i="1" dirty="0" smtClean="0"/>
          </a:p>
          <a:p>
            <a:r>
              <a:rPr lang="en-IE" b="1" i="1" dirty="0" smtClean="0"/>
              <a:t>7</a:t>
            </a:r>
            <a:r>
              <a:rPr lang="en-IE" b="1" i="1" dirty="0"/>
              <a:t>. </a:t>
            </a:r>
            <a:r>
              <a:rPr lang="en-IE" dirty="0"/>
              <a:t>Move to the second pop-up window and close it using the close link.</a:t>
            </a:r>
          </a:p>
          <a:p>
            <a:endParaRPr lang="en-IE" b="1" i="1" dirty="0" smtClean="0"/>
          </a:p>
          <a:p>
            <a:r>
              <a:rPr lang="en-IE" b="1" i="1" dirty="0" smtClean="0"/>
              <a:t>8</a:t>
            </a:r>
            <a:r>
              <a:rPr lang="en-IE" b="1" i="1" dirty="0"/>
              <a:t>. </a:t>
            </a:r>
            <a:r>
              <a:rPr lang="en-IE" dirty="0"/>
              <a:t>Move back to the parent window and verify an element on that page.</a:t>
            </a:r>
          </a:p>
          <a:p>
            <a:endParaRPr lang="en-IE" dirty="0"/>
          </a:p>
        </p:txBody>
      </p:sp>
    </p:spTree>
    <p:extLst>
      <p:ext uri="{BB962C8B-B14F-4D97-AF65-F5344CB8AC3E}">
        <p14:creationId xmlns:p14="http://schemas.microsoft.com/office/powerpoint/2010/main" val="18087622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528" y="620688"/>
            <a:ext cx="12172950" cy="52197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5527959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E" dirty="0" smtClean="0"/>
              <a:t>Locators</a:t>
            </a:r>
            <a:endParaRPr lang="en-IE" dirty="0"/>
          </a:p>
        </p:txBody>
      </p:sp>
      <p:sp>
        <p:nvSpPr>
          <p:cNvPr id="3" name="Subtitle 2"/>
          <p:cNvSpPr>
            <a:spLocks noGrp="1"/>
          </p:cNvSpPr>
          <p:nvPr>
            <p:ph type="subTitle" idx="1"/>
          </p:nvPr>
        </p:nvSpPr>
        <p:spPr/>
        <p:txBody>
          <a:bodyPr/>
          <a:lstStyle/>
          <a:p>
            <a:endParaRPr lang="en-IE"/>
          </a:p>
        </p:txBody>
      </p:sp>
    </p:spTree>
    <p:extLst>
      <p:ext uri="{BB962C8B-B14F-4D97-AF65-F5344CB8AC3E}">
        <p14:creationId xmlns:p14="http://schemas.microsoft.com/office/powerpoint/2010/main" val="243298221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528" y="476672"/>
            <a:ext cx="10225136" cy="5940088"/>
          </a:xfrm>
          <a:prstGeom prst="rect">
            <a:avLst/>
          </a:prstGeom>
          <a:noFill/>
        </p:spPr>
        <p:txBody>
          <a:bodyPr wrap="square" rtlCol="0">
            <a:spAutoFit/>
          </a:bodyPr>
          <a:lstStyle/>
          <a:p>
            <a:r>
              <a:rPr lang="en-IE" sz="2000" b="1" dirty="0" smtClean="0"/>
              <a:t>				Locators</a:t>
            </a:r>
          </a:p>
          <a:p>
            <a:r>
              <a:rPr lang="en-IE" sz="2000" dirty="0" smtClean="0"/>
              <a:t>Locators allow us to find elements on a page.</a:t>
            </a:r>
          </a:p>
          <a:p>
            <a:endParaRPr lang="en-IE" sz="2000" dirty="0"/>
          </a:p>
          <a:p>
            <a:pPr marL="457200" indent="-457200">
              <a:buFont typeface="+mj-lt"/>
              <a:buAutoNum type="arabicPeriod"/>
            </a:pPr>
            <a:r>
              <a:rPr lang="en-IE" sz="2000" dirty="0" smtClean="0"/>
              <a:t>Locate elements by ID</a:t>
            </a:r>
          </a:p>
          <a:p>
            <a:pPr marL="457200" indent="-457200">
              <a:buFont typeface="+mj-lt"/>
              <a:buAutoNum type="arabicPeriod"/>
            </a:pPr>
            <a:r>
              <a:rPr lang="en-IE" sz="2000" dirty="0" smtClean="0"/>
              <a:t>Locate elements by name</a:t>
            </a:r>
          </a:p>
          <a:p>
            <a:pPr marL="457200" indent="-457200">
              <a:buFont typeface="+mj-lt"/>
              <a:buAutoNum type="arabicPeriod"/>
            </a:pPr>
            <a:r>
              <a:rPr lang="en-IE" sz="2000" dirty="0" smtClean="0"/>
              <a:t>Locate elements by link</a:t>
            </a:r>
          </a:p>
          <a:p>
            <a:pPr marL="457200" indent="-457200">
              <a:buFont typeface="+mj-lt"/>
              <a:buAutoNum type="arabicPeriod"/>
            </a:pPr>
            <a:r>
              <a:rPr lang="en-IE" sz="2000" dirty="0" smtClean="0"/>
              <a:t>Locate elements by </a:t>
            </a:r>
            <a:r>
              <a:rPr lang="en-IE" sz="2000" dirty="0" err="1" smtClean="0"/>
              <a:t>XPath</a:t>
            </a:r>
            <a:endParaRPr lang="en-IE" sz="2000" dirty="0" smtClean="0"/>
          </a:p>
          <a:p>
            <a:pPr marL="457200" indent="-457200">
              <a:buFont typeface="+mj-lt"/>
              <a:buAutoNum type="arabicPeriod"/>
            </a:pPr>
            <a:r>
              <a:rPr lang="en-IE" sz="2000" dirty="0" smtClean="0"/>
              <a:t>Locate elements by CSS</a:t>
            </a:r>
          </a:p>
          <a:p>
            <a:pPr marL="457200" indent="-457200">
              <a:buFont typeface="+mj-lt"/>
              <a:buAutoNum type="arabicPeriod"/>
            </a:pPr>
            <a:endParaRPr lang="en-IE" sz="2000" dirty="0"/>
          </a:p>
          <a:p>
            <a:r>
              <a:rPr lang="en-IE" sz="2000" dirty="0" smtClean="0"/>
              <a:t>You will need to download the following:</a:t>
            </a:r>
          </a:p>
          <a:p>
            <a:endParaRPr lang="en-IE" sz="2000" dirty="0"/>
          </a:p>
          <a:p>
            <a:r>
              <a:rPr lang="en-IE" sz="2000" b="1" dirty="0" smtClean="0"/>
              <a:t>Firebug</a:t>
            </a:r>
          </a:p>
          <a:p>
            <a:r>
              <a:rPr lang="en-IE" sz="2000" b="1" dirty="0"/>
              <a:t>Download from : </a:t>
            </a:r>
            <a:r>
              <a:rPr lang="en-IE" sz="2000" b="1" dirty="0">
                <a:latin typeface="Arial" pitchFamily="34" charset="0"/>
                <a:cs typeface="Arial" pitchFamily="34" charset="0"/>
              </a:rPr>
              <a:t>https://</a:t>
            </a:r>
            <a:r>
              <a:rPr lang="en-IE" sz="2000" b="1" dirty="0" smtClean="0">
                <a:latin typeface="Arial" pitchFamily="34" charset="0"/>
                <a:cs typeface="Arial" pitchFamily="34" charset="0"/>
              </a:rPr>
              <a:t>addons.mozilla.org/en-US/firefox/addon/1843</a:t>
            </a:r>
            <a:endParaRPr lang="en-IE" sz="2000" b="1" dirty="0">
              <a:latin typeface="Arial" pitchFamily="34" charset="0"/>
              <a:cs typeface="Arial" pitchFamily="34" charset="0"/>
            </a:endParaRPr>
          </a:p>
          <a:p>
            <a:endParaRPr lang="en-IE" sz="2000" b="1" dirty="0">
              <a:latin typeface="Arial" pitchFamily="34" charset="0"/>
              <a:cs typeface="Arial" pitchFamily="34" charset="0"/>
            </a:endParaRPr>
          </a:p>
          <a:p>
            <a:r>
              <a:rPr lang="en-IE" sz="2000" b="1" dirty="0" err="1" smtClean="0"/>
              <a:t>Firefinder</a:t>
            </a:r>
            <a:endParaRPr lang="en-IE" sz="2000" b="1" dirty="0" smtClean="0"/>
          </a:p>
          <a:p>
            <a:r>
              <a:rPr lang="en-IE" sz="2000" b="1" dirty="0" smtClean="0">
                <a:latin typeface="+mj-lt"/>
              </a:rPr>
              <a:t>Download from : </a:t>
            </a:r>
            <a:r>
              <a:rPr lang="en-IE" sz="2000" b="1" dirty="0" smtClean="0">
                <a:latin typeface="Arial" pitchFamily="34" charset="0"/>
                <a:cs typeface="Arial" pitchFamily="34" charset="0"/>
              </a:rPr>
              <a:t>https://addons.mozilla.org/</a:t>
            </a:r>
          </a:p>
          <a:p>
            <a:endParaRPr lang="en-IE" sz="2000" b="1" dirty="0">
              <a:latin typeface="Arial" pitchFamily="34" charset="0"/>
              <a:cs typeface="Arial" pitchFamily="34" charset="0"/>
            </a:endParaRPr>
          </a:p>
          <a:p>
            <a:r>
              <a:rPr lang="en-IE" sz="2000" b="1" dirty="0" err="1" smtClean="0">
                <a:latin typeface="Arial" pitchFamily="34" charset="0"/>
                <a:cs typeface="Arial" pitchFamily="34" charset="0"/>
              </a:rPr>
              <a:t>Firepath</a:t>
            </a:r>
            <a:endParaRPr lang="en-IE" sz="2000" b="1" dirty="0" smtClean="0">
              <a:latin typeface="Arial" pitchFamily="34" charset="0"/>
              <a:cs typeface="Arial" pitchFamily="34" charset="0"/>
            </a:endParaRPr>
          </a:p>
          <a:p>
            <a:r>
              <a:rPr lang="en-IE" sz="2000" b="1" dirty="0" smtClean="0">
                <a:latin typeface="Arial" pitchFamily="34" charset="0"/>
                <a:cs typeface="Arial" pitchFamily="34" charset="0"/>
              </a:rPr>
              <a:t>Download </a:t>
            </a:r>
            <a:r>
              <a:rPr lang="en-IE" sz="2000" b="1" dirty="0" err="1" smtClean="0">
                <a:latin typeface="Arial" pitchFamily="34" charset="0"/>
                <a:cs typeface="Arial" pitchFamily="34" charset="0"/>
              </a:rPr>
              <a:t>from:</a:t>
            </a:r>
            <a:r>
              <a:rPr lang="en-IE" sz="2000" b="1" dirty="0" err="1">
                <a:latin typeface="Arial" pitchFamily="34" charset="0"/>
                <a:cs typeface="Arial" pitchFamily="34" charset="0"/>
                <a:hlinkClick r:id="rId2"/>
              </a:rPr>
              <a:t>https</a:t>
            </a:r>
            <a:r>
              <a:rPr lang="en-IE" sz="2000" b="1" dirty="0">
                <a:latin typeface="Arial" pitchFamily="34" charset="0"/>
                <a:cs typeface="Arial" pitchFamily="34" charset="0"/>
                <a:hlinkClick r:id="rId2"/>
              </a:rPr>
              <a:t>://addons.mozilla.org</a:t>
            </a:r>
            <a:endParaRPr lang="en-IE" sz="2000" b="1" dirty="0">
              <a:latin typeface="Arial" pitchFamily="34" charset="0"/>
              <a:cs typeface="Arial" pitchFamily="34" charset="0"/>
            </a:endParaRPr>
          </a:p>
        </p:txBody>
      </p:sp>
    </p:spTree>
    <p:extLst>
      <p:ext uri="{BB962C8B-B14F-4D97-AF65-F5344CB8AC3E}">
        <p14:creationId xmlns:p14="http://schemas.microsoft.com/office/powerpoint/2010/main" val="270359385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528" y="332656"/>
            <a:ext cx="8424936" cy="923330"/>
          </a:xfrm>
          <a:prstGeom prst="rect">
            <a:avLst/>
          </a:prstGeom>
          <a:noFill/>
        </p:spPr>
        <p:txBody>
          <a:bodyPr wrap="square" rtlCol="0">
            <a:spAutoFit/>
          </a:bodyPr>
          <a:lstStyle/>
          <a:p>
            <a:pPr marL="285750" indent="-285750">
              <a:buFont typeface="Arial" pitchFamily="34" charset="0"/>
              <a:buChar char="•"/>
            </a:pPr>
            <a:r>
              <a:rPr lang="en-IE" dirty="0" smtClean="0"/>
              <a:t>Once the installation process is complete, restart Firefox</a:t>
            </a:r>
          </a:p>
          <a:p>
            <a:pPr marL="285750" indent="-285750">
              <a:buFont typeface="Arial" pitchFamily="34" charset="0"/>
              <a:buChar char="•"/>
            </a:pPr>
            <a:r>
              <a:rPr lang="en-IE" dirty="0" smtClean="0"/>
              <a:t>Open up Selenium IDE by going through the Tools Menu in Mozilla Firefox</a:t>
            </a:r>
          </a:p>
          <a:p>
            <a:r>
              <a:rPr lang="en-IE" dirty="0" smtClean="0"/>
              <a:t> </a:t>
            </a:r>
            <a:endParaRPr lang="en-IE" dirty="0"/>
          </a:p>
        </p:txBody>
      </p:sp>
      <p:pic>
        <p:nvPicPr>
          <p:cNvPr id="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9908" y="1052736"/>
            <a:ext cx="5972175" cy="5429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6556274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476672"/>
            <a:ext cx="8712968" cy="2585323"/>
          </a:xfrm>
          <a:prstGeom prst="rect">
            <a:avLst/>
          </a:prstGeom>
          <a:noFill/>
        </p:spPr>
        <p:txBody>
          <a:bodyPr wrap="square" rtlCol="0">
            <a:spAutoFit/>
          </a:bodyPr>
          <a:lstStyle/>
          <a:p>
            <a:pPr marL="342900" indent="-342900">
              <a:buAutoNum type="arabicPeriod"/>
            </a:pPr>
            <a:r>
              <a:rPr lang="en-IE" b="1" dirty="0" smtClean="0"/>
              <a:t>Go </a:t>
            </a:r>
            <a:r>
              <a:rPr lang="en-IE" b="1" dirty="0"/>
              <a:t>into Chapter 2:http://book.theautomatedtester.co.uk/chapter2</a:t>
            </a:r>
          </a:p>
          <a:p>
            <a:pPr marL="342900" indent="-342900">
              <a:buAutoNum type="arabicPeriod"/>
            </a:pPr>
            <a:r>
              <a:rPr lang="en-IE" b="1" dirty="0" smtClean="0"/>
              <a:t>Locating elements by ID</a:t>
            </a:r>
          </a:p>
          <a:p>
            <a:pPr marL="342900" indent="-342900">
              <a:buAutoNum type="arabicPeriod"/>
            </a:pPr>
            <a:endParaRPr lang="en-IE" dirty="0"/>
          </a:p>
          <a:p>
            <a:pPr marL="285750" indent="-285750">
              <a:buFont typeface="Arial" pitchFamily="34" charset="0"/>
              <a:buChar char="•"/>
            </a:pPr>
            <a:r>
              <a:rPr lang="en-IE" dirty="0" smtClean="0"/>
              <a:t>Click on Firebug icon </a:t>
            </a:r>
          </a:p>
          <a:p>
            <a:pPr marL="285750" indent="-285750">
              <a:buFont typeface="Arial" pitchFamily="34" charset="0"/>
              <a:buChar char="•"/>
            </a:pPr>
            <a:r>
              <a:rPr lang="en-IE" dirty="0" smtClean="0"/>
              <a:t>Click on Page Inspect Element</a:t>
            </a:r>
          </a:p>
          <a:p>
            <a:pPr marL="285750" indent="-285750">
              <a:buFont typeface="Arial" pitchFamily="34" charset="0"/>
              <a:buChar char="•"/>
            </a:pPr>
            <a:endParaRPr lang="en-IE" dirty="0"/>
          </a:p>
          <a:p>
            <a:pPr marL="285750" indent="-285750">
              <a:buFont typeface="Arial" pitchFamily="34" charset="0"/>
              <a:buChar char="•"/>
            </a:pPr>
            <a:r>
              <a:rPr lang="en-IE" dirty="0" smtClean="0"/>
              <a:t>Pick an element to inspect e.g. </a:t>
            </a:r>
            <a:r>
              <a:rPr lang="en-IE" dirty="0" smtClean="0">
                <a:latin typeface="Arial" pitchFamily="34" charset="0"/>
                <a:cs typeface="Arial" pitchFamily="34" charset="0"/>
              </a:rPr>
              <a:t>Button with ID</a:t>
            </a:r>
          </a:p>
          <a:p>
            <a:pPr marL="285750" indent="-285750">
              <a:buFont typeface="Arial" pitchFamily="34" charset="0"/>
              <a:buChar char="•"/>
            </a:pPr>
            <a:endParaRPr lang="en-IE" dirty="0"/>
          </a:p>
          <a:p>
            <a:pPr marL="285750" indent="-285750">
              <a:buFont typeface="Arial" pitchFamily="34" charset="0"/>
              <a:buChar char="•"/>
            </a:pPr>
            <a:endParaRPr lang="en-IE"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9852" y="738398"/>
            <a:ext cx="648072" cy="676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55635" y="1361964"/>
            <a:ext cx="432048" cy="5156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1588" y="2784996"/>
            <a:ext cx="7029450" cy="39243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179323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79348"/>
            <a:ext cx="8784976" cy="1754326"/>
          </a:xfrm>
          <a:prstGeom prst="rect">
            <a:avLst/>
          </a:prstGeom>
          <a:noFill/>
        </p:spPr>
        <p:txBody>
          <a:bodyPr wrap="square" rtlCol="0">
            <a:spAutoFit/>
          </a:bodyPr>
          <a:lstStyle/>
          <a:p>
            <a:pPr marL="285750" indent="-285750">
              <a:buFont typeface="Arial" pitchFamily="34" charset="0"/>
              <a:buChar char="•"/>
            </a:pPr>
            <a:r>
              <a:rPr lang="en-IE" dirty="0" smtClean="0"/>
              <a:t>Open Selenium</a:t>
            </a:r>
          </a:p>
          <a:p>
            <a:pPr marL="285750" indent="-285750">
              <a:buFont typeface="Arial" pitchFamily="34" charset="0"/>
              <a:buChar char="•"/>
            </a:pPr>
            <a:r>
              <a:rPr lang="en-IE" dirty="0" smtClean="0"/>
              <a:t>Open Firebug</a:t>
            </a:r>
          </a:p>
          <a:p>
            <a:pPr marL="285750" indent="-285750">
              <a:buFont typeface="Arial" pitchFamily="34" charset="0"/>
              <a:buChar char="•"/>
            </a:pPr>
            <a:r>
              <a:rPr lang="en-IE" dirty="0" smtClean="0"/>
              <a:t>Find an element you want to inspect </a:t>
            </a:r>
            <a:r>
              <a:rPr lang="en-IE" dirty="0" err="1" smtClean="0"/>
              <a:t>eg</a:t>
            </a:r>
            <a:r>
              <a:rPr lang="en-IE" dirty="0" smtClean="0"/>
              <a:t> Chapter 2 and place its id in Target Box</a:t>
            </a:r>
          </a:p>
          <a:p>
            <a:pPr marL="285750" indent="-285750">
              <a:buFont typeface="Arial" pitchFamily="34" charset="0"/>
              <a:buChar char="•"/>
            </a:pPr>
            <a:r>
              <a:rPr lang="en-IE" dirty="0" smtClean="0"/>
              <a:t>Input command click in Command Box</a:t>
            </a:r>
          </a:p>
          <a:p>
            <a:pPr marL="285750" indent="-285750">
              <a:buFont typeface="Arial" pitchFamily="34" charset="0"/>
              <a:buChar char="•"/>
            </a:pPr>
            <a:r>
              <a:rPr lang="en-IE" dirty="0" smtClean="0"/>
              <a:t>Run Script</a:t>
            </a:r>
          </a:p>
          <a:p>
            <a:pPr marL="285750" indent="-285750">
              <a:buFont typeface="Arial" pitchFamily="34" charset="0"/>
              <a:buChar char="•"/>
            </a:pPr>
            <a:endParaRPr lang="en-IE"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19725" y="1484784"/>
            <a:ext cx="3724275" cy="5105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892" y="2062163"/>
            <a:ext cx="5924550" cy="2733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4676070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832" y="-171400"/>
            <a:ext cx="8784976" cy="2031325"/>
          </a:xfrm>
          <a:prstGeom prst="rect">
            <a:avLst/>
          </a:prstGeom>
          <a:noFill/>
        </p:spPr>
        <p:txBody>
          <a:bodyPr wrap="square" rtlCol="0">
            <a:spAutoFit/>
          </a:bodyPr>
          <a:lstStyle/>
          <a:p>
            <a:endParaRPr lang="en-IE" b="1" dirty="0" smtClean="0"/>
          </a:p>
          <a:p>
            <a:r>
              <a:rPr lang="en-IE" b="1" dirty="0" smtClean="0"/>
              <a:t>2. Locating by Name</a:t>
            </a:r>
          </a:p>
          <a:p>
            <a:pPr marL="285750" indent="-285750">
              <a:buFont typeface="Arial" pitchFamily="34" charset="0"/>
              <a:buChar char="•"/>
            </a:pPr>
            <a:r>
              <a:rPr lang="en-IE" dirty="0" smtClean="0"/>
              <a:t>Open Selenium</a:t>
            </a:r>
          </a:p>
          <a:p>
            <a:pPr marL="285750" indent="-285750">
              <a:buFont typeface="Arial" pitchFamily="34" charset="0"/>
              <a:buChar char="•"/>
            </a:pPr>
            <a:r>
              <a:rPr lang="en-IE" dirty="0" smtClean="0"/>
              <a:t>Open Firebug</a:t>
            </a:r>
          </a:p>
          <a:p>
            <a:pPr marL="285750" indent="-285750">
              <a:buFont typeface="Arial" pitchFamily="34" charset="0"/>
              <a:buChar char="•"/>
            </a:pPr>
            <a:r>
              <a:rPr lang="en-IE" dirty="0" smtClean="0"/>
              <a:t>Find an element to inspect –</a:t>
            </a:r>
            <a:r>
              <a:rPr lang="en-IE" b="1" dirty="0" smtClean="0"/>
              <a:t>Button with </a:t>
            </a:r>
            <a:r>
              <a:rPr lang="en-IE" b="1" dirty="0" smtClean="0">
                <a:latin typeface="Arial" pitchFamily="34" charset="0"/>
                <a:cs typeface="Arial" pitchFamily="34" charset="0"/>
              </a:rPr>
              <a:t>Name</a:t>
            </a:r>
            <a:r>
              <a:rPr lang="en-IE" dirty="0" smtClean="0"/>
              <a:t>– Place value of name attribute in Target Box and Insert command Click in Command Box. Run Script.</a:t>
            </a:r>
          </a:p>
          <a:p>
            <a:endParaRPr lang="en-IE"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56792"/>
            <a:ext cx="9334500" cy="5010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86766126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7504" y="260648"/>
            <a:ext cx="8928992" cy="923330"/>
          </a:xfrm>
          <a:prstGeom prst="rect">
            <a:avLst/>
          </a:prstGeom>
          <a:noFill/>
        </p:spPr>
        <p:txBody>
          <a:bodyPr wrap="square" rtlCol="0">
            <a:spAutoFit/>
          </a:bodyPr>
          <a:lstStyle/>
          <a:p>
            <a:r>
              <a:rPr lang="en-IE" dirty="0" smtClean="0"/>
              <a:t>3</a:t>
            </a:r>
            <a:r>
              <a:rPr lang="en-IE" b="1" dirty="0" smtClean="0"/>
              <a:t>. Locating by Link Text</a:t>
            </a:r>
          </a:p>
          <a:p>
            <a:r>
              <a:rPr lang="en-IE" dirty="0" smtClean="0"/>
              <a:t>Pick the Link </a:t>
            </a:r>
            <a:r>
              <a:rPr lang="en-IE" b="1" dirty="0" smtClean="0">
                <a:latin typeface="Arial" pitchFamily="34" charset="0"/>
                <a:cs typeface="Arial" pitchFamily="34" charset="0"/>
              </a:rPr>
              <a:t>Index. </a:t>
            </a:r>
            <a:r>
              <a:rPr lang="en-IE" dirty="0" smtClean="0">
                <a:latin typeface="+mj-lt"/>
                <a:cs typeface="Arial" pitchFamily="34" charset="0"/>
              </a:rPr>
              <a:t>Insert Target and Command Click</a:t>
            </a:r>
            <a:endParaRPr lang="en-IE" b="1" dirty="0" smtClean="0">
              <a:latin typeface="Arial" pitchFamily="34" charset="0"/>
              <a:cs typeface="Arial" pitchFamily="34" charset="0"/>
            </a:endParaRPr>
          </a:p>
          <a:p>
            <a:endParaRPr lang="en-IE" b="1" dirty="0">
              <a:latin typeface="Arial" pitchFamily="34" charset="0"/>
              <a:cs typeface="Arial" pitchFamily="34" charset="0"/>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3838" y="1426243"/>
            <a:ext cx="9591675" cy="4229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6043707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188640"/>
            <a:ext cx="8712968" cy="6463308"/>
          </a:xfrm>
          <a:prstGeom prst="rect">
            <a:avLst/>
          </a:prstGeom>
          <a:noFill/>
        </p:spPr>
        <p:txBody>
          <a:bodyPr wrap="square" rtlCol="0">
            <a:spAutoFit/>
          </a:bodyPr>
          <a:lstStyle/>
          <a:p>
            <a:pPr marL="285750" indent="-285750">
              <a:buFont typeface="Arial" panose="020B0604020202020204" pitchFamily="34" charset="0"/>
              <a:buChar char="•"/>
            </a:pPr>
            <a:r>
              <a:rPr lang="en-IE" dirty="0"/>
              <a:t>The Document Object Model (DOM) is a programming interface for HTML and XML documents. </a:t>
            </a:r>
            <a:endParaRPr lang="en-IE" dirty="0" smtClean="0"/>
          </a:p>
          <a:p>
            <a:pPr marL="285750" indent="-285750">
              <a:buFont typeface="Arial" panose="020B0604020202020204" pitchFamily="34" charset="0"/>
              <a:buChar char="•"/>
            </a:pPr>
            <a:endParaRPr lang="en-IE" dirty="0" smtClean="0"/>
          </a:p>
          <a:p>
            <a:pPr marL="285750" indent="-285750">
              <a:buFont typeface="Arial" panose="020B0604020202020204" pitchFamily="34" charset="0"/>
              <a:buChar char="•"/>
            </a:pPr>
            <a:r>
              <a:rPr lang="en-IE" dirty="0" smtClean="0"/>
              <a:t>It </a:t>
            </a:r>
            <a:r>
              <a:rPr lang="en-IE" dirty="0"/>
              <a:t>provides a structured representation of the document and it defines a way that the structure can be accessed from programs so that they can change the document structure, style and content. </a:t>
            </a:r>
            <a:endParaRPr lang="en-IE" dirty="0" smtClean="0"/>
          </a:p>
          <a:p>
            <a:pPr marL="285750" indent="-285750">
              <a:buFont typeface="Arial" panose="020B0604020202020204" pitchFamily="34" charset="0"/>
              <a:buChar char="•"/>
            </a:pPr>
            <a:endParaRPr lang="en-IE" dirty="0" smtClean="0"/>
          </a:p>
          <a:p>
            <a:pPr marL="285750" indent="-285750">
              <a:buFont typeface="Arial" panose="020B0604020202020204" pitchFamily="34" charset="0"/>
              <a:buChar char="•"/>
            </a:pPr>
            <a:r>
              <a:rPr lang="en-IE" dirty="0" smtClean="0"/>
              <a:t>The </a:t>
            </a:r>
            <a:r>
              <a:rPr lang="en-IE" dirty="0"/>
              <a:t>DOM provides a representation of the document as a structured group of nodes and objects that have properties and methods. Essentially, it connects web pages to scripts or programming languages</a:t>
            </a:r>
            <a:r>
              <a:rPr lang="en-IE" dirty="0" smtClean="0"/>
              <a:t>.</a:t>
            </a:r>
          </a:p>
          <a:p>
            <a:pPr marL="285750" indent="-285750">
              <a:buFont typeface="Arial" panose="020B0604020202020204" pitchFamily="34" charset="0"/>
              <a:buChar char="•"/>
            </a:pPr>
            <a:endParaRPr lang="en-IE" dirty="0" smtClean="0"/>
          </a:p>
          <a:p>
            <a:pPr marL="285750" indent="-285750">
              <a:buFont typeface="Arial" panose="020B0604020202020204" pitchFamily="34" charset="0"/>
              <a:buChar char="•"/>
            </a:pPr>
            <a:r>
              <a:rPr lang="en-IE" dirty="0" smtClean="0"/>
              <a:t>A </a:t>
            </a:r>
            <a:r>
              <a:rPr lang="en-IE" dirty="0"/>
              <a:t>Web page is a document. This document can be either displayed in the browser window, or as the HTML source. But it is the same document in both cases. </a:t>
            </a:r>
            <a:endParaRPr lang="en-IE" dirty="0" smtClean="0"/>
          </a:p>
          <a:p>
            <a:pPr marL="285750" indent="-285750">
              <a:buFont typeface="Arial" panose="020B0604020202020204" pitchFamily="34" charset="0"/>
              <a:buChar char="•"/>
            </a:pPr>
            <a:endParaRPr lang="en-IE" dirty="0"/>
          </a:p>
          <a:p>
            <a:pPr marL="285750" indent="-285750">
              <a:buFont typeface="Arial" panose="020B0604020202020204" pitchFamily="34" charset="0"/>
              <a:buChar char="•"/>
            </a:pPr>
            <a:r>
              <a:rPr lang="en-IE" dirty="0" smtClean="0"/>
              <a:t>The </a:t>
            </a:r>
            <a:r>
              <a:rPr lang="en-IE" dirty="0"/>
              <a:t>Document Object Model (DOM) provides another way to represent, store and manipulate that same document. The DOM is a fully object-oriented representation of the web page, and it can be modified with a scripting language such as JavaScript.</a:t>
            </a:r>
          </a:p>
          <a:p>
            <a:pPr marL="285750" indent="-285750">
              <a:buFont typeface="Arial" panose="020B0604020202020204" pitchFamily="34" charset="0"/>
              <a:buChar char="•"/>
            </a:pPr>
            <a:endParaRPr lang="en-IE" dirty="0" smtClean="0"/>
          </a:p>
          <a:p>
            <a:pPr marL="285750" indent="-285750">
              <a:buFont typeface="Arial" panose="020B0604020202020204" pitchFamily="34" charset="0"/>
              <a:buChar char="•"/>
            </a:pPr>
            <a:r>
              <a:rPr lang="en-IE" dirty="0" smtClean="0"/>
              <a:t>The </a:t>
            </a:r>
            <a:r>
              <a:rPr lang="en-IE" dirty="0"/>
              <a:t>DOM </a:t>
            </a:r>
            <a:r>
              <a:rPr lang="en-IE" dirty="0" smtClean="0"/>
              <a:t> </a:t>
            </a:r>
            <a:r>
              <a:rPr lang="en-IE" dirty="0"/>
              <a:t>closely resembles the structure of the documents it models. </a:t>
            </a:r>
            <a:endParaRPr lang="en-IE" dirty="0" smtClean="0"/>
          </a:p>
          <a:p>
            <a:pPr marL="285750" indent="-285750">
              <a:buFont typeface="Arial" panose="020B0604020202020204" pitchFamily="34" charset="0"/>
              <a:buChar char="•"/>
            </a:pPr>
            <a:endParaRPr lang="en-IE" dirty="0" smtClean="0"/>
          </a:p>
          <a:p>
            <a:pPr marL="285750" indent="-285750">
              <a:buFont typeface="Arial" panose="020B0604020202020204" pitchFamily="34" charset="0"/>
              <a:buChar char="•"/>
            </a:pPr>
            <a:r>
              <a:rPr lang="en-IE" dirty="0" smtClean="0"/>
              <a:t>Think </a:t>
            </a:r>
            <a:r>
              <a:rPr lang="en-IE" dirty="0"/>
              <a:t>of it as a structure diagram or a flow diagram of the code </a:t>
            </a:r>
            <a:r>
              <a:rPr lang="en-IE" dirty="0" smtClean="0"/>
              <a:t>elements- each is a node in the DOM. </a:t>
            </a:r>
          </a:p>
          <a:p>
            <a:pPr marL="285750" indent="-285750">
              <a:buFont typeface="Arial" panose="020B0604020202020204" pitchFamily="34" charset="0"/>
              <a:buChar char="•"/>
            </a:pPr>
            <a:endParaRPr lang="en-IE" dirty="0" smtClean="0"/>
          </a:p>
        </p:txBody>
      </p:sp>
    </p:spTree>
    <p:extLst>
      <p:ext uri="{BB962C8B-B14F-4D97-AF65-F5344CB8AC3E}">
        <p14:creationId xmlns:p14="http://schemas.microsoft.com/office/powerpoint/2010/main" val="4118039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7504" y="1412776"/>
            <a:ext cx="8640960" cy="4801314"/>
          </a:xfrm>
          <a:prstGeom prst="rect">
            <a:avLst/>
          </a:prstGeom>
          <a:noFill/>
        </p:spPr>
        <p:txBody>
          <a:bodyPr wrap="square" rtlCol="0">
            <a:spAutoFit/>
          </a:bodyPr>
          <a:lstStyle/>
          <a:p>
            <a:pPr marL="285750" indent="-285750">
              <a:buFont typeface="Arial" panose="020B0604020202020204" pitchFamily="34" charset="0"/>
              <a:buChar char="•"/>
            </a:pPr>
            <a:r>
              <a:rPr lang="en-IE" dirty="0" smtClean="0"/>
              <a:t>The </a:t>
            </a:r>
            <a:r>
              <a:rPr lang="en-IE" dirty="0"/>
              <a:t>Document Object Model, or DOM, is the interface that allows you to programmatically access and manipulate the contents of a web page (or document). </a:t>
            </a:r>
            <a:endParaRPr lang="en-IE" dirty="0" smtClean="0"/>
          </a:p>
          <a:p>
            <a:pPr marL="285750" indent="-285750">
              <a:buFont typeface="Arial" panose="020B0604020202020204" pitchFamily="34" charset="0"/>
              <a:buChar char="•"/>
            </a:pPr>
            <a:endParaRPr lang="en-IE" dirty="0"/>
          </a:p>
          <a:p>
            <a:pPr marL="285750" indent="-285750">
              <a:buFont typeface="Arial" panose="020B0604020202020204" pitchFamily="34" charset="0"/>
              <a:buChar char="•"/>
            </a:pPr>
            <a:r>
              <a:rPr lang="en-IE" dirty="0" smtClean="0"/>
              <a:t>It </a:t>
            </a:r>
            <a:r>
              <a:rPr lang="en-IE" dirty="0"/>
              <a:t>provides </a:t>
            </a:r>
            <a:r>
              <a:rPr lang="en-IE" dirty="0" smtClean="0"/>
              <a:t>a structured, </a:t>
            </a:r>
            <a:r>
              <a:rPr lang="en-IE" dirty="0"/>
              <a:t>object-oriented representation of the individual elements and content in a </a:t>
            </a:r>
            <a:r>
              <a:rPr lang="en-IE" dirty="0" smtClean="0"/>
              <a:t>page </a:t>
            </a:r>
            <a:r>
              <a:rPr lang="en-IE" dirty="0"/>
              <a:t>with methods for retrieving and setting the properties of those objects. It also provides methods for adding and removing such objects, allowing you to create dynamic content.</a:t>
            </a:r>
          </a:p>
          <a:p>
            <a:pPr marL="285750" indent="-285750">
              <a:buFont typeface="Arial" panose="020B0604020202020204" pitchFamily="34" charset="0"/>
              <a:buChar char="•"/>
            </a:pPr>
            <a:endParaRPr lang="en-IE" dirty="0" smtClean="0"/>
          </a:p>
          <a:p>
            <a:pPr marL="285750" indent="-285750">
              <a:buFont typeface="Arial" panose="020B0604020202020204" pitchFamily="34" charset="0"/>
              <a:buChar char="•"/>
            </a:pPr>
            <a:r>
              <a:rPr lang="en-IE" dirty="0" smtClean="0"/>
              <a:t>Look </a:t>
            </a:r>
            <a:r>
              <a:rPr lang="en-IE" dirty="0"/>
              <a:t>at is like a tree... you have the &lt;html&gt; tag which is the root, &lt;head&gt; and &lt;body&gt; which are branches and then each of those has more branches off of it, the DOM is the representation of this tree and its various branches (so you can target children and parents of each of those areas)</a:t>
            </a:r>
          </a:p>
          <a:p>
            <a:pPr marL="285750" indent="-285750">
              <a:buFont typeface="Arial" panose="020B0604020202020204" pitchFamily="34" charset="0"/>
              <a:buChar char="•"/>
            </a:pPr>
            <a:endParaRPr lang="en-IE" dirty="0"/>
          </a:p>
          <a:p>
            <a:pPr marL="285750" indent="-285750">
              <a:buFont typeface="Arial" panose="020B0604020202020204" pitchFamily="34" charset="0"/>
              <a:buChar char="•"/>
            </a:pPr>
            <a:r>
              <a:rPr lang="en-IE" dirty="0"/>
              <a:t>It provides a way for </a:t>
            </a:r>
            <a:r>
              <a:rPr lang="en-IE" dirty="0" err="1"/>
              <a:t>css</a:t>
            </a:r>
            <a:r>
              <a:rPr lang="en-IE" dirty="0"/>
              <a:t> </a:t>
            </a:r>
            <a:r>
              <a:rPr lang="en-IE" dirty="0" smtClean="0"/>
              <a:t>and </a:t>
            </a:r>
            <a:r>
              <a:rPr lang="en-IE" dirty="0" err="1" smtClean="0"/>
              <a:t>javascript</a:t>
            </a:r>
            <a:r>
              <a:rPr lang="en-IE" dirty="0" smtClean="0"/>
              <a:t> </a:t>
            </a:r>
            <a:r>
              <a:rPr lang="en-IE" dirty="0"/>
              <a:t>to interact with all every single node in a html document </a:t>
            </a:r>
            <a:r>
              <a:rPr lang="en-IE" dirty="0" smtClean="0"/>
              <a:t>(HTML </a:t>
            </a:r>
            <a:r>
              <a:rPr lang="en-IE" dirty="0"/>
              <a:t>page has a tree structure where each element is a node.</a:t>
            </a:r>
          </a:p>
          <a:p>
            <a:pPr marL="285750" indent="-285750">
              <a:buFont typeface="Arial" panose="020B0604020202020204" pitchFamily="34" charset="0"/>
              <a:buChar char="•"/>
            </a:pPr>
            <a:r>
              <a:rPr lang="en-IE" dirty="0" smtClean="0"/>
              <a:t>As </a:t>
            </a:r>
            <a:r>
              <a:rPr lang="en-IE" dirty="0"/>
              <a:t>you change elements on your page </a:t>
            </a:r>
            <a:r>
              <a:rPr lang="en-IE" dirty="0" smtClean="0"/>
              <a:t>creating </a:t>
            </a:r>
            <a:r>
              <a:rPr lang="en-IE" dirty="0"/>
              <a:t>structure browser </a:t>
            </a:r>
            <a:r>
              <a:rPr lang="en-IE" dirty="0" smtClean="0"/>
              <a:t>interprets as </a:t>
            </a:r>
            <a:r>
              <a:rPr lang="en-IE" dirty="0"/>
              <a:t>DOM</a:t>
            </a:r>
          </a:p>
          <a:p>
            <a:endParaRPr lang="en-IE" dirty="0"/>
          </a:p>
        </p:txBody>
      </p:sp>
    </p:spTree>
    <p:extLst>
      <p:ext uri="{BB962C8B-B14F-4D97-AF65-F5344CB8AC3E}">
        <p14:creationId xmlns:p14="http://schemas.microsoft.com/office/powerpoint/2010/main" val="2524371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528" y="404664"/>
            <a:ext cx="8352928" cy="646331"/>
          </a:xfrm>
          <a:prstGeom prst="rect">
            <a:avLst/>
          </a:prstGeom>
          <a:noFill/>
        </p:spPr>
        <p:txBody>
          <a:bodyPr wrap="square" rtlCol="0">
            <a:spAutoFit/>
          </a:bodyPr>
          <a:lstStyle/>
          <a:p>
            <a:r>
              <a:rPr lang="en-IE" dirty="0" smtClean="0"/>
              <a:t>Call DOM to see if an element has been added</a:t>
            </a:r>
          </a:p>
          <a:p>
            <a:endParaRPr lang="en-IE"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094" y="1301165"/>
            <a:ext cx="9048226" cy="48221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81661096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332656"/>
            <a:ext cx="8784976" cy="3970318"/>
          </a:xfrm>
          <a:prstGeom prst="rect">
            <a:avLst/>
          </a:prstGeom>
          <a:noFill/>
        </p:spPr>
        <p:txBody>
          <a:bodyPr wrap="square" rtlCol="0">
            <a:spAutoFit/>
          </a:bodyPr>
          <a:lstStyle/>
          <a:p>
            <a:pPr marL="285750" indent="-285750">
              <a:buFont typeface="Arial" pitchFamily="34" charset="0"/>
              <a:buChar char="•"/>
            </a:pPr>
            <a:r>
              <a:rPr lang="en-IE" dirty="0" err="1"/>
              <a:t>XPath</a:t>
            </a:r>
            <a:r>
              <a:rPr lang="en-IE" dirty="0"/>
              <a:t> is a syntax for defining parts of an XML </a:t>
            </a:r>
            <a:r>
              <a:rPr lang="en-IE" dirty="0" smtClean="0"/>
              <a:t>document</a:t>
            </a:r>
          </a:p>
          <a:p>
            <a:pPr marL="285750" indent="-285750">
              <a:buFont typeface="Arial" pitchFamily="34" charset="0"/>
              <a:buChar char="•"/>
            </a:pPr>
            <a:endParaRPr lang="en-IE" dirty="0"/>
          </a:p>
          <a:p>
            <a:pPr marL="285750" indent="-285750">
              <a:buFont typeface="Arial" pitchFamily="34" charset="0"/>
              <a:buChar char="•"/>
            </a:pPr>
            <a:r>
              <a:rPr lang="en-IE" dirty="0" err="1" smtClean="0"/>
              <a:t>Xpath</a:t>
            </a:r>
            <a:r>
              <a:rPr lang="en-IE" dirty="0" smtClean="0"/>
              <a:t> shows the address of any element on a page</a:t>
            </a:r>
          </a:p>
          <a:p>
            <a:pPr marL="285750" indent="-285750">
              <a:buFont typeface="Arial" pitchFamily="34" charset="0"/>
              <a:buChar char="•"/>
            </a:pPr>
            <a:endParaRPr lang="en-IE" dirty="0"/>
          </a:p>
          <a:p>
            <a:pPr marL="285750" indent="-285750">
              <a:buFont typeface="Arial" pitchFamily="34" charset="0"/>
              <a:buChar char="•"/>
            </a:pPr>
            <a:r>
              <a:rPr lang="en-IE" dirty="0" err="1"/>
              <a:t>XPath</a:t>
            </a:r>
            <a:r>
              <a:rPr lang="en-IE" dirty="0"/>
              <a:t> uses path expressions to navigate in XML </a:t>
            </a:r>
            <a:r>
              <a:rPr lang="en-IE" dirty="0" smtClean="0"/>
              <a:t>documents</a:t>
            </a:r>
          </a:p>
          <a:p>
            <a:pPr marL="285750" indent="-285750">
              <a:buFont typeface="Arial" pitchFamily="34" charset="0"/>
              <a:buChar char="•"/>
            </a:pPr>
            <a:endParaRPr lang="en-IE" dirty="0"/>
          </a:p>
          <a:p>
            <a:pPr marL="285750" indent="-285750">
              <a:buFont typeface="Arial" pitchFamily="34" charset="0"/>
              <a:buChar char="•"/>
            </a:pPr>
            <a:r>
              <a:rPr lang="en-IE" dirty="0" err="1"/>
              <a:t>XPath</a:t>
            </a:r>
            <a:r>
              <a:rPr lang="en-IE" dirty="0"/>
              <a:t> contains a library of standard </a:t>
            </a:r>
            <a:r>
              <a:rPr lang="en-IE" dirty="0" smtClean="0"/>
              <a:t>functions</a:t>
            </a:r>
          </a:p>
          <a:p>
            <a:pPr marL="285750" indent="-285750">
              <a:buFont typeface="Arial" pitchFamily="34" charset="0"/>
              <a:buChar char="•"/>
            </a:pPr>
            <a:endParaRPr lang="en-IE" dirty="0"/>
          </a:p>
          <a:p>
            <a:pPr marL="285750" indent="-285750">
              <a:buFont typeface="Arial" pitchFamily="34" charset="0"/>
              <a:buChar char="•"/>
            </a:pPr>
            <a:r>
              <a:rPr lang="en-IE" dirty="0" err="1"/>
              <a:t>XPath</a:t>
            </a:r>
            <a:r>
              <a:rPr lang="en-IE" dirty="0"/>
              <a:t> is a major element in </a:t>
            </a:r>
            <a:r>
              <a:rPr lang="en-IE" dirty="0" smtClean="0"/>
              <a:t>XSLT</a:t>
            </a:r>
          </a:p>
          <a:p>
            <a:pPr marL="285750" indent="-285750">
              <a:buFont typeface="Arial" pitchFamily="34" charset="0"/>
              <a:buChar char="•"/>
            </a:pPr>
            <a:endParaRPr lang="en-IE" dirty="0"/>
          </a:p>
          <a:p>
            <a:pPr marL="285750" indent="-285750">
              <a:buFont typeface="Arial" pitchFamily="34" charset="0"/>
              <a:buChar char="•"/>
            </a:pPr>
            <a:r>
              <a:rPr lang="en-IE" dirty="0" err="1"/>
              <a:t>XPath</a:t>
            </a:r>
            <a:r>
              <a:rPr lang="en-IE" dirty="0"/>
              <a:t> is a W3C </a:t>
            </a:r>
            <a:r>
              <a:rPr lang="en-IE" dirty="0" smtClean="0"/>
              <a:t>recommendation</a:t>
            </a:r>
          </a:p>
          <a:p>
            <a:pPr marL="285750" indent="-285750">
              <a:buFont typeface="Arial" pitchFamily="34" charset="0"/>
              <a:buChar char="•"/>
            </a:pPr>
            <a:endParaRPr lang="en-IE" dirty="0"/>
          </a:p>
          <a:p>
            <a:pPr marL="285750" indent="-285750">
              <a:buFont typeface="Arial" pitchFamily="34" charset="0"/>
              <a:buChar char="•"/>
            </a:pPr>
            <a:r>
              <a:rPr lang="en-IE" dirty="0" err="1" smtClean="0"/>
              <a:t>Xpath</a:t>
            </a:r>
            <a:r>
              <a:rPr lang="en-IE" dirty="0" smtClean="0"/>
              <a:t> allows us to query DOM as though it were an XML document</a:t>
            </a:r>
            <a:endParaRPr lang="en-IE" dirty="0"/>
          </a:p>
          <a:p>
            <a:pPr marL="285750" indent="-285750">
              <a:buFont typeface="Arial" pitchFamily="34" charset="0"/>
              <a:buChar char="•"/>
            </a:pPr>
            <a:endParaRPr lang="en-IE" dirty="0"/>
          </a:p>
        </p:txBody>
      </p:sp>
    </p:spTree>
    <p:extLst>
      <p:ext uri="{BB962C8B-B14F-4D97-AF65-F5344CB8AC3E}">
        <p14:creationId xmlns:p14="http://schemas.microsoft.com/office/powerpoint/2010/main" val="108096441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7404" y="116632"/>
            <a:ext cx="8640960" cy="5232202"/>
          </a:xfrm>
          <a:prstGeom prst="rect">
            <a:avLst/>
          </a:prstGeom>
          <a:noFill/>
        </p:spPr>
        <p:txBody>
          <a:bodyPr wrap="square" rtlCol="0">
            <a:spAutoFit/>
          </a:bodyPr>
          <a:lstStyle/>
          <a:p>
            <a:r>
              <a:rPr lang="en-IE" sz="2000" b="1" dirty="0" smtClean="0"/>
              <a:t>4.Locating </a:t>
            </a:r>
            <a:r>
              <a:rPr lang="en-IE" sz="2000" b="1" dirty="0"/>
              <a:t>by </a:t>
            </a:r>
            <a:r>
              <a:rPr lang="en-IE" sz="2000" b="1" dirty="0" err="1" smtClean="0"/>
              <a:t>Xpath</a:t>
            </a:r>
            <a:endParaRPr lang="en-IE" sz="2000" b="1" dirty="0" smtClean="0"/>
          </a:p>
          <a:p>
            <a:endParaRPr lang="en-IE" sz="2000" b="1" dirty="0"/>
          </a:p>
          <a:p>
            <a:r>
              <a:rPr lang="en-IE" sz="2000" b="1" dirty="0" smtClean="0"/>
              <a:t>	Finding elements by </a:t>
            </a:r>
            <a:r>
              <a:rPr lang="en-IE" sz="2000" b="1" dirty="0" err="1" smtClean="0"/>
              <a:t>Xpath</a:t>
            </a:r>
            <a:endParaRPr lang="en-IE" sz="2000" b="1" dirty="0" smtClean="0"/>
          </a:p>
          <a:p>
            <a:endParaRPr lang="en-IE" sz="2000" b="1" dirty="0"/>
          </a:p>
          <a:p>
            <a:r>
              <a:rPr lang="en-IE" sz="2000" b="1" dirty="0" smtClean="0"/>
              <a:t>Note you can use </a:t>
            </a:r>
            <a:r>
              <a:rPr lang="en-IE" sz="2000" b="1" dirty="0" err="1" smtClean="0"/>
              <a:t>xpath</a:t>
            </a:r>
            <a:r>
              <a:rPr lang="en-IE" sz="2000" b="1" dirty="0" smtClean="0"/>
              <a:t> in </a:t>
            </a:r>
            <a:r>
              <a:rPr lang="en-IE" sz="2000" b="1" dirty="0" err="1"/>
              <a:t>F</a:t>
            </a:r>
            <a:r>
              <a:rPr lang="en-IE" sz="2000" b="1" dirty="0" err="1" smtClean="0"/>
              <a:t>irepath</a:t>
            </a:r>
            <a:r>
              <a:rPr lang="en-IE" sz="2000" b="1" dirty="0" smtClean="0"/>
              <a:t> to find elements</a:t>
            </a:r>
          </a:p>
          <a:p>
            <a:pPr marL="285750" indent="-285750">
              <a:buFont typeface="Arial" pitchFamily="34" charset="0"/>
              <a:buChar char="•"/>
            </a:pPr>
            <a:r>
              <a:rPr lang="en-IE" dirty="0" smtClean="0"/>
              <a:t>Open Selenium Ide</a:t>
            </a:r>
          </a:p>
          <a:p>
            <a:pPr marL="285750" indent="-285750">
              <a:buFont typeface="Arial" pitchFamily="34" charset="0"/>
              <a:buChar char="•"/>
            </a:pPr>
            <a:endParaRPr lang="en-IE" dirty="0" smtClean="0"/>
          </a:p>
          <a:p>
            <a:pPr marL="285750" indent="-285750">
              <a:buFont typeface="Arial" pitchFamily="34" charset="0"/>
              <a:buChar char="•"/>
            </a:pPr>
            <a:r>
              <a:rPr lang="en-IE" dirty="0" smtClean="0"/>
              <a:t>Enter </a:t>
            </a:r>
            <a:r>
              <a:rPr lang="en-IE" b="1" dirty="0" smtClean="0">
                <a:latin typeface="Arial Black" pitchFamily="34" charset="0"/>
              </a:rPr>
              <a:t>Click</a:t>
            </a:r>
            <a:r>
              <a:rPr lang="en-IE" dirty="0" smtClean="0"/>
              <a:t> in the Command Selection</a:t>
            </a:r>
          </a:p>
          <a:p>
            <a:pPr marL="285750" indent="-285750">
              <a:buFont typeface="Arial" pitchFamily="34" charset="0"/>
              <a:buChar char="•"/>
            </a:pPr>
            <a:endParaRPr lang="en-IE" dirty="0"/>
          </a:p>
          <a:p>
            <a:pPr marL="285750" indent="-285750">
              <a:buFont typeface="Arial" pitchFamily="34" charset="0"/>
              <a:buChar char="•"/>
            </a:pPr>
            <a:r>
              <a:rPr lang="en-IE" dirty="0" smtClean="0"/>
              <a:t>Enter </a:t>
            </a:r>
            <a:r>
              <a:rPr lang="en-IE" dirty="0" err="1" smtClean="0">
                <a:latin typeface="Arial Black" pitchFamily="34" charset="0"/>
              </a:rPr>
              <a:t>xpath</a:t>
            </a:r>
            <a:r>
              <a:rPr lang="en-IE" dirty="0" smtClean="0">
                <a:latin typeface="Arial Black" pitchFamily="34" charset="0"/>
              </a:rPr>
              <a:t>=//input </a:t>
            </a:r>
            <a:r>
              <a:rPr lang="en-IE" dirty="0" smtClean="0"/>
              <a:t>into the Target box.</a:t>
            </a:r>
          </a:p>
          <a:p>
            <a:pPr marL="285750" indent="-285750">
              <a:buFont typeface="Arial" pitchFamily="34" charset="0"/>
              <a:buChar char="•"/>
            </a:pPr>
            <a:endParaRPr lang="en-IE" dirty="0"/>
          </a:p>
          <a:p>
            <a:pPr marL="285750" indent="-285750">
              <a:buFont typeface="Arial" pitchFamily="34" charset="0"/>
              <a:buChar char="•"/>
            </a:pPr>
            <a:endParaRPr lang="en-IE" dirty="0" smtClean="0"/>
          </a:p>
          <a:p>
            <a:pPr marL="285750" indent="-285750">
              <a:buFont typeface="Arial" pitchFamily="34" charset="0"/>
              <a:buChar char="•"/>
            </a:pPr>
            <a:r>
              <a:rPr lang="en-IE" dirty="0" smtClean="0"/>
              <a:t>Run your test. Note if you click on the FIND button the element turns yellow.</a:t>
            </a:r>
          </a:p>
          <a:p>
            <a:pPr marL="285750" indent="-285750">
              <a:buFont typeface="Arial" pitchFamily="34" charset="0"/>
              <a:buChar char="•"/>
            </a:pPr>
            <a:endParaRPr lang="en-IE" dirty="0"/>
          </a:p>
          <a:p>
            <a:pPr marL="285750" indent="-285750">
              <a:buFont typeface="Arial" pitchFamily="34" charset="0"/>
              <a:buChar char="•"/>
            </a:pPr>
            <a:r>
              <a:rPr lang="en-IE" dirty="0" smtClean="0"/>
              <a:t>In this test you looked against the DOM to find an element of type </a:t>
            </a:r>
            <a:r>
              <a:rPr lang="en-IE" dirty="0" smtClean="0">
                <a:latin typeface="Arial Black" pitchFamily="34" charset="0"/>
              </a:rPr>
              <a:t>input</a:t>
            </a:r>
          </a:p>
          <a:p>
            <a:pPr marL="285750" indent="-285750">
              <a:buFont typeface="Arial" pitchFamily="34" charset="0"/>
              <a:buChar char="•"/>
            </a:pPr>
            <a:endParaRPr lang="en-IE" dirty="0">
              <a:latin typeface="Arial Black" pitchFamily="34" charset="0"/>
            </a:endParaRPr>
          </a:p>
          <a:p>
            <a:pPr marL="285750" indent="-285750">
              <a:buFont typeface="Arial" pitchFamily="34" charset="0"/>
              <a:buChar char="•"/>
            </a:pPr>
            <a:r>
              <a:rPr lang="en-IE" dirty="0" smtClean="0">
                <a:latin typeface="+mj-lt"/>
              </a:rPr>
              <a:t>Element is been located by </a:t>
            </a:r>
            <a:r>
              <a:rPr lang="en-IE" dirty="0" err="1" smtClean="0">
                <a:latin typeface="+mj-lt"/>
              </a:rPr>
              <a:t>Xpath</a:t>
            </a:r>
            <a:r>
              <a:rPr lang="en-IE" dirty="0" smtClean="0">
                <a:latin typeface="+mj-lt"/>
              </a:rPr>
              <a:t>. </a:t>
            </a:r>
            <a:r>
              <a:rPr lang="en-IE" b="1" dirty="0" smtClean="0">
                <a:latin typeface="+mj-lt"/>
              </a:rPr>
              <a:t>The // tells the query that it needs to stop at first element it finds.</a:t>
            </a:r>
            <a:endParaRPr lang="en-IE" b="1" dirty="0">
              <a:latin typeface="+mj-lt"/>
            </a:endParaRPr>
          </a:p>
        </p:txBody>
      </p:sp>
    </p:spTree>
    <p:extLst>
      <p:ext uri="{BB962C8B-B14F-4D97-AF65-F5344CB8AC3E}">
        <p14:creationId xmlns:p14="http://schemas.microsoft.com/office/powerpoint/2010/main" val="146391280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9672" y="3629025"/>
            <a:ext cx="5686425" cy="32289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4644008" y="260648"/>
            <a:ext cx="3456384" cy="923330"/>
          </a:xfrm>
          <a:prstGeom prst="rect">
            <a:avLst/>
          </a:prstGeom>
          <a:noFill/>
        </p:spPr>
        <p:txBody>
          <a:bodyPr wrap="square" rtlCol="0">
            <a:spAutoFit/>
          </a:bodyPr>
          <a:lstStyle/>
          <a:p>
            <a:r>
              <a:rPr lang="en-IE" dirty="0" smtClean="0"/>
              <a:t>You may click on </a:t>
            </a:r>
            <a:r>
              <a:rPr lang="en-IE" dirty="0" err="1" smtClean="0"/>
              <a:t>FirePath</a:t>
            </a:r>
            <a:r>
              <a:rPr lang="en-IE" dirty="0" smtClean="0"/>
              <a:t> to find </a:t>
            </a:r>
            <a:r>
              <a:rPr lang="en-IE" dirty="0" err="1" smtClean="0"/>
              <a:t>Xpath</a:t>
            </a:r>
            <a:r>
              <a:rPr lang="en-IE" dirty="0" smtClean="0"/>
              <a:t>- Try this in your Selenium Target Box and run test</a:t>
            </a:r>
            <a:endParaRPr lang="en-IE" dirty="0"/>
          </a:p>
        </p:txBody>
      </p:sp>
      <p:pic>
        <p:nvPicPr>
          <p:cNvPr id="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520" y="188640"/>
            <a:ext cx="3614192" cy="33757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420852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048" y="0"/>
            <a:ext cx="8856984" cy="7848302"/>
          </a:xfrm>
          <a:prstGeom prst="rect">
            <a:avLst/>
          </a:prstGeom>
          <a:noFill/>
        </p:spPr>
        <p:txBody>
          <a:bodyPr wrap="square" rtlCol="0">
            <a:spAutoFit/>
          </a:bodyPr>
          <a:lstStyle/>
          <a:p>
            <a:pPr marL="285750" indent="-285750">
              <a:buFont typeface="Arial" pitchFamily="34" charset="0"/>
              <a:buChar char="•"/>
            </a:pPr>
            <a:r>
              <a:rPr lang="en-IE" b="1" dirty="0" smtClean="0"/>
              <a:t>Base URL </a:t>
            </a:r>
            <a:r>
              <a:rPr lang="en-IE" dirty="0" smtClean="0"/>
              <a:t>– This is the URL that the test will start. All open commands will be relative to the Base URL unless a full path is inserted in the open command.</a:t>
            </a:r>
          </a:p>
          <a:p>
            <a:pPr marL="285750" indent="-285750">
              <a:buFont typeface="Arial" pitchFamily="34" charset="0"/>
              <a:buChar char="•"/>
            </a:pPr>
            <a:r>
              <a:rPr lang="en-IE" b="1" dirty="0" smtClean="0"/>
              <a:t>Speed Slider- </a:t>
            </a:r>
            <a:r>
              <a:rPr lang="en-IE" dirty="0" smtClean="0"/>
              <a:t>This is the slider under the </a:t>
            </a:r>
            <a:r>
              <a:rPr lang="en-IE" b="1" dirty="0" smtClean="0"/>
              <a:t>Fast Slow </a:t>
            </a:r>
            <a:r>
              <a:rPr lang="en-IE" dirty="0" smtClean="0"/>
              <a:t>labels on the screen.</a:t>
            </a:r>
          </a:p>
          <a:p>
            <a:pPr marL="285750" indent="-285750">
              <a:buFont typeface="Arial" pitchFamily="34" charset="0"/>
              <a:buChar char="•"/>
            </a:pPr>
            <a:endParaRPr lang="en-IE" dirty="0" smtClean="0"/>
          </a:p>
          <a:p>
            <a:pPr marL="285750" indent="-285750">
              <a:buFont typeface="Arial" pitchFamily="34" charset="0"/>
              <a:buChar char="•"/>
            </a:pPr>
            <a:r>
              <a:rPr lang="en-IE" dirty="0"/>
              <a:t> </a:t>
            </a:r>
            <a:r>
              <a:rPr lang="en-IE" dirty="0" smtClean="0"/>
              <a:t>       - Runs all the tests in the IDE.</a:t>
            </a:r>
          </a:p>
          <a:p>
            <a:pPr marL="285750" indent="-285750">
              <a:buFont typeface="Arial" pitchFamily="34" charset="0"/>
              <a:buChar char="•"/>
            </a:pPr>
            <a:r>
              <a:rPr lang="en-IE" dirty="0"/>
              <a:t> </a:t>
            </a:r>
            <a:r>
              <a:rPr lang="en-IE" dirty="0" smtClean="0"/>
              <a:t>       - Run a single test in the IDE.</a:t>
            </a:r>
          </a:p>
          <a:p>
            <a:pPr marL="285750" indent="-285750">
              <a:buFont typeface="Arial" pitchFamily="34" charset="0"/>
              <a:buChar char="•"/>
            </a:pPr>
            <a:endParaRPr lang="en-IE" dirty="0" smtClean="0"/>
          </a:p>
          <a:p>
            <a:pPr marL="285750" indent="-285750">
              <a:buFont typeface="Arial" pitchFamily="34" charset="0"/>
              <a:buChar char="•"/>
            </a:pPr>
            <a:r>
              <a:rPr lang="en-IE" dirty="0" smtClean="0"/>
              <a:t>            - First Button pauses a test that is currently running and Second Button steps </a:t>
            </a:r>
          </a:p>
          <a:p>
            <a:r>
              <a:rPr lang="en-IE" dirty="0"/>
              <a:t> </a:t>
            </a:r>
            <a:r>
              <a:rPr lang="en-IE" dirty="0" smtClean="0"/>
              <a:t>                  through test once it has paused.</a:t>
            </a:r>
          </a:p>
          <a:p>
            <a:endParaRPr lang="en-IE" dirty="0" smtClean="0"/>
          </a:p>
          <a:p>
            <a:pPr marL="285750" indent="-285750">
              <a:buFont typeface="Arial" pitchFamily="34" charset="0"/>
              <a:buChar char="•"/>
            </a:pPr>
            <a:r>
              <a:rPr lang="en-IE" dirty="0"/>
              <a:t> </a:t>
            </a:r>
            <a:r>
              <a:rPr lang="en-IE" dirty="0" smtClean="0"/>
              <a:t>     - Record Button which will be engaged when test is recording.</a:t>
            </a:r>
          </a:p>
          <a:p>
            <a:pPr marL="285750" indent="-285750">
              <a:buFont typeface="Arial" pitchFamily="34" charset="0"/>
              <a:buChar char="•"/>
            </a:pPr>
            <a:endParaRPr lang="en-IE" dirty="0"/>
          </a:p>
          <a:p>
            <a:pPr marL="285750" indent="-285750">
              <a:buFont typeface="Arial" pitchFamily="34" charset="0"/>
              <a:buChar char="•"/>
            </a:pPr>
            <a:r>
              <a:rPr lang="en-IE" b="1" dirty="0" smtClean="0"/>
              <a:t>Command</a:t>
            </a:r>
            <a:r>
              <a:rPr lang="en-IE" dirty="0" smtClean="0"/>
              <a:t> Select Box has a list of all the commands needed to create a test</a:t>
            </a:r>
          </a:p>
          <a:p>
            <a:pPr marL="285750" indent="-285750">
              <a:buFont typeface="Arial" pitchFamily="34" charset="0"/>
              <a:buChar char="•"/>
            </a:pPr>
            <a:endParaRPr lang="en-IE" dirty="0" smtClean="0"/>
          </a:p>
          <a:p>
            <a:pPr marL="285750" indent="-285750">
              <a:buFont typeface="Arial" pitchFamily="34" charset="0"/>
              <a:buChar char="•"/>
            </a:pPr>
            <a:r>
              <a:rPr lang="en-IE" b="1" dirty="0" smtClean="0"/>
              <a:t>Target</a:t>
            </a:r>
            <a:r>
              <a:rPr lang="en-IE" dirty="0" smtClean="0"/>
              <a:t> allows you to input the location of the element that you want to work against</a:t>
            </a:r>
          </a:p>
          <a:p>
            <a:r>
              <a:rPr lang="en-IE" dirty="0" smtClean="0"/>
              <a:t>      Uniquely identify element on a page</a:t>
            </a:r>
          </a:p>
          <a:p>
            <a:pPr marL="285750" indent="-285750">
              <a:buFont typeface="Arial" pitchFamily="34" charset="0"/>
              <a:buChar char="•"/>
            </a:pPr>
            <a:r>
              <a:rPr lang="en-IE" b="1" dirty="0" smtClean="0"/>
              <a:t>Find</a:t>
            </a:r>
            <a:r>
              <a:rPr lang="en-IE" dirty="0" smtClean="0"/>
              <a:t> button- once the target box is populated , can be clicked on to highlight the element on the page</a:t>
            </a:r>
          </a:p>
          <a:p>
            <a:pPr marL="285750" indent="-285750">
              <a:buFont typeface="Arial" pitchFamily="34" charset="0"/>
              <a:buChar char="•"/>
            </a:pPr>
            <a:endParaRPr lang="en-IE" dirty="0" smtClean="0"/>
          </a:p>
          <a:p>
            <a:pPr marL="285750" indent="-285750">
              <a:buFont typeface="Arial" pitchFamily="34" charset="0"/>
              <a:buChar char="•"/>
            </a:pPr>
            <a:r>
              <a:rPr lang="en-IE" b="1" dirty="0" smtClean="0"/>
              <a:t>Value </a:t>
            </a:r>
            <a:r>
              <a:rPr lang="en-IE" dirty="0" smtClean="0"/>
              <a:t>textbox is where you place the value that need to change – e.g. If you want your test to type in an input box on the web page, you would put what you want it to type in the value box.</a:t>
            </a:r>
            <a:endParaRPr lang="en-IE" dirty="0"/>
          </a:p>
          <a:p>
            <a:pPr marL="285750" indent="-285750">
              <a:buFont typeface="Arial" pitchFamily="34" charset="0"/>
              <a:buChar char="•"/>
            </a:pPr>
            <a:r>
              <a:rPr lang="en-IE" b="1" dirty="0" smtClean="0"/>
              <a:t>Test</a:t>
            </a:r>
            <a:r>
              <a:rPr lang="en-IE" dirty="0" smtClean="0"/>
              <a:t> table keeps track of all your commands, targets and values.</a:t>
            </a:r>
          </a:p>
          <a:p>
            <a:pPr marL="285750" indent="-285750">
              <a:buFont typeface="Arial" pitchFamily="34" charset="0"/>
              <a:buChar char="•"/>
            </a:pPr>
            <a:r>
              <a:rPr lang="en-IE" dirty="0" smtClean="0"/>
              <a:t>Area below </a:t>
            </a:r>
            <a:r>
              <a:rPr lang="en-IE" b="1" dirty="0" smtClean="0"/>
              <a:t>Value </a:t>
            </a:r>
            <a:r>
              <a:rPr lang="en-IE" dirty="0" smtClean="0"/>
              <a:t>textbox shows log while tests running – if item fails error entry.</a:t>
            </a:r>
          </a:p>
          <a:p>
            <a:r>
              <a:rPr lang="en-IE" dirty="0"/>
              <a:t> </a:t>
            </a:r>
            <a:r>
              <a:rPr lang="en-IE" dirty="0" smtClean="0"/>
              <a:t>     Will also show help on Selenium commands while you work in Command select box.</a:t>
            </a:r>
          </a:p>
          <a:p>
            <a:pPr marL="285750" indent="-285750">
              <a:buFont typeface="Arial" pitchFamily="34" charset="0"/>
              <a:buChar char="•"/>
            </a:pPr>
            <a:endParaRPr lang="en-IE" dirty="0" smtClean="0"/>
          </a:p>
          <a:p>
            <a:pPr marL="285750" indent="-285750">
              <a:buFont typeface="Arial" pitchFamily="34" charset="0"/>
              <a:buChar char="•"/>
            </a:pPr>
            <a:endParaRPr lang="en-IE" dirty="0" smtClean="0"/>
          </a:p>
          <a:p>
            <a:pPr marL="285750" indent="-285750">
              <a:buFont typeface="Arial" pitchFamily="34" charset="0"/>
              <a:buChar char="•"/>
            </a:pPr>
            <a:endParaRPr lang="en-IE"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6839" y="1196752"/>
            <a:ext cx="352425" cy="2381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2187" y="1434877"/>
            <a:ext cx="361950" cy="190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2187" y="1709952"/>
            <a:ext cx="629423" cy="5624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7"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6271" y="2703084"/>
            <a:ext cx="323850" cy="30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4136046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51520" y="260648"/>
            <a:ext cx="8496944" cy="3693319"/>
          </a:xfrm>
          <a:prstGeom prst="rect">
            <a:avLst/>
          </a:prstGeom>
          <a:noFill/>
        </p:spPr>
        <p:txBody>
          <a:bodyPr wrap="square" rtlCol="0">
            <a:spAutoFit/>
          </a:bodyPr>
          <a:lstStyle/>
          <a:p>
            <a:pPr marL="285750" indent="-285750">
              <a:buFont typeface="Arial" pitchFamily="34" charset="0"/>
              <a:buChar char="•"/>
            </a:pPr>
            <a:r>
              <a:rPr lang="en-IE" dirty="0" smtClean="0"/>
              <a:t>// - seen as a greedy query as it will parse the entire DOM until it finds element you want</a:t>
            </a:r>
          </a:p>
          <a:p>
            <a:pPr marL="285750" indent="-285750">
              <a:buFont typeface="Arial" pitchFamily="34" charset="0"/>
              <a:buChar char="•"/>
            </a:pPr>
            <a:endParaRPr lang="en-IE" dirty="0"/>
          </a:p>
          <a:p>
            <a:pPr marL="285750" indent="-285750">
              <a:buFont typeface="Arial" pitchFamily="34" charset="0"/>
              <a:buChar char="•"/>
            </a:pPr>
            <a:r>
              <a:rPr lang="en-IE" dirty="0" smtClean="0"/>
              <a:t>If you want to work against an element that will always be in a certain place, use the single / but first node in query is HTML</a:t>
            </a:r>
          </a:p>
          <a:p>
            <a:pPr marL="285750" indent="-285750">
              <a:buFont typeface="Arial" pitchFamily="34" charset="0"/>
              <a:buChar char="•"/>
            </a:pPr>
            <a:endParaRPr lang="en-IE" dirty="0"/>
          </a:p>
          <a:p>
            <a:pPr marL="285750" indent="-285750">
              <a:buFont typeface="Arial" pitchFamily="34" charset="0"/>
              <a:buChar char="•"/>
            </a:pPr>
            <a:r>
              <a:rPr lang="en-IE" dirty="0" err="1" smtClean="0">
                <a:latin typeface="Arial Black" pitchFamily="34" charset="0"/>
              </a:rPr>
              <a:t>Xpath</a:t>
            </a:r>
            <a:r>
              <a:rPr lang="en-IE" dirty="0" smtClean="0">
                <a:latin typeface="Arial Black" pitchFamily="34" charset="0"/>
              </a:rPr>
              <a:t>=/html/body/div[2]/div[3]/input</a:t>
            </a:r>
          </a:p>
          <a:p>
            <a:pPr marL="285750" indent="-285750">
              <a:buFont typeface="Arial" pitchFamily="34" charset="0"/>
              <a:buChar char="•"/>
            </a:pPr>
            <a:endParaRPr lang="en-IE" dirty="0"/>
          </a:p>
          <a:p>
            <a:pPr marL="285750" indent="-285750">
              <a:buFont typeface="Arial" pitchFamily="34" charset="0"/>
              <a:buChar char="•"/>
            </a:pPr>
            <a:r>
              <a:rPr lang="en-IE" dirty="0" smtClean="0"/>
              <a:t>Advantage – find the element fractionally quicker</a:t>
            </a:r>
          </a:p>
          <a:p>
            <a:pPr marL="285750" indent="-285750">
              <a:buFont typeface="Arial" pitchFamily="34" charset="0"/>
              <a:buChar char="•"/>
            </a:pPr>
            <a:endParaRPr lang="en-IE" dirty="0"/>
          </a:p>
          <a:p>
            <a:pPr marL="285750" indent="-285750">
              <a:buFont typeface="Arial" pitchFamily="34" charset="0"/>
              <a:buChar char="•"/>
            </a:pPr>
            <a:endParaRPr lang="en-IE" dirty="0" smtClean="0"/>
          </a:p>
          <a:p>
            <a:endParaRPr lang="en-IE" dirty="0"/>
          </a:p>
          <a:p>
            <a:endParaRPr lang="en-IE"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64088" y="2107307"/>
            <a:ext cx="3886200" cy="4495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300784"/>
            <a:ext cx="5197557" cy="21088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8413013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33463"/>
            <a:ext cx="10210800" cy="4791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0114078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900" y="1268760"/>
            <a:ext cx="6172200" cy="40957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467544" y="404664"/>
            <a:ext cx="6984776" cy="923330"/>
          </a:xfrm>
          <a:prstGeom prst="rect">
            <a:avLst/>
          </a:prstGeom>
          <a:noFill/>
        </p:spPr>
        <p:txBody>
          <a:bodyPr wrap="square" rtlCol="0">
            <a:spAutoFit/>
          </a:bodyPr>
          <a:lstStyle/>
          <a:p>
            <a:r>
              <a:rPr lang="en-IE" b="1" dirty="0" smtClean="0"/>
              <a:t>Copy in some </a:t>
            </a:r>
            <a:r>
              <a:rPr lang="en-IE" b="1" dirty="0" err="1" smtClean="0"/>
              <a:t>xpaths</a:t>
            </a:r>
            <a:r>
              <a:rPr lang="en-IE" b="1" dirty="0" smtClean="0"/>
              <a:t> from web site and press find button to see elements chosen</a:t>
            </a:r>
          </a:p>
          <a:p>
            <a:r>
              <a:rPr lang="en-IE" b="1" dirty="0" smtClean="0"/>
              <a:t> </a:t>
            </a:r>
            <a:r>
              <a:rPr lang="en-IE" b="1" dirty="0" err="1" smtClean="0"/>
              <a:t>e.g</a:t>
            </a:r>
            <a:endParaRPr lang="en-IE" b="1" dirty="0"/>
          </a:p>
        </p:txBody>
      </p:sp>
    </p:spTree>
    <p:extLst>
      <p:ext uri="{BB962C8B-B14F-4D97-AF65-F5344CB8AC3E}">
        <p14:creationId xmlns:p14="http://schemas.microsoft.com/office/powerpoint/2010/main" val="338666588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Table 16"/>
          <p:cNvGraphicFramePr>
            <a:graphicFrameLocks noGrp="1"/>
          </p:cNvGraphicFramePr>
          <p:nvPr>
            <p:extLst>
              <p:ext uri="{D42A27DB-BD31-4B8C-83A1-F6EECF244321}">
                <p14:modId xmlns:p14="http://schemas.microsoft.com/office/powerpoint/2010/main" val="3822514628"/>
              </p:ext>
            </p:extLst>
          </p:nvPr>
        </p:nvGraphicFramePr>
        <p:xfrm>
          <a:off x="457200" y="332656"/>
          <a:ext cx="8229600" cy="6136565"/>
        </p:xfrm>
        <a:graphic>
          <a:graphicData uri="http://schemas.openxmlformats.org/drawingml/2006/table">
            <a:tbl>
              <a:tblPr/>
              <a:tblGrid>
                <a:gridCol w="4114800"/>
                <a:gridCol w="4114800"/>
              </a:tblGrid>
              <a:tr h="2661845">
                <a:tc>
                  <a:txBody>
                    <a:bodyPr/>
                    <a:lstStyle/>
                    <a:p>
                      <a:r>
                        <a:rPr lang="en-IE" i="1" dirty="0" err="1"/>
                        <a:t>nodename</a:t>
                      </a:r>
                      <a:endParaRPr lang="en-IE" dirty="0"/>
                    </a:p>
                  </a:txBody>
                  <a:tcPr>
                    <a:lnL>
                      <a:noFill/>
                    </a:lnL>
                    <a:lnR>
                      <a:noFill/>
                    </a:lnR>
                    <a:lnT>
                      <a:noFill/>
                    </a:lnT>
                    <a:lnB>
                      <a:noFill/>
                    </a:lnB>
                  </a:tcPr>
                </a:tc>
                <a:tc>
                  <a:txBody>
                    <a:bodyPr/>
                    <a:lstStyle/>
                    <a:p>
                      <a:r>
                        <a:rPr lang="en-IE" dirty="0"/>
                        <a:t>Selects all nodes with the name "</a:t>
                      </a:r>
                      <a:r>
                        <a:rPr lang="en-IE" i="1" dirty="0" err="1" smtClean="0"/>
                        <a:t>nodename</a:t>
                      </a:r>
                      <a:r>
                        <a:rPr lang="en-IE" dirty="0" smtClean="0"/>
                        <a:t>“</a:t>
                      </a:r>
                    </a:p>
                    <a:p>
                      <a:endParaRPr lang="en-IE" dirty="0"/>
                    </a:p>
                  </a:txBody>
                  <a:tcPr>
                    <a:lnL>
                      <a:noFill/>
                    </a:lnL>
                    <a:lnR>
                      <a:noFill/>
                    </a:lnR>
                    <a:lnT>
                      <a:noFill/>
                    </a:lnT>
                    <a:lnB>
                      <a:noFill/>
                    </a:lnB>
                  </a:tcPr>
                </a:tc>
              </a:tr>
              <a:tr h="0">
                <a:tc>
                  <a:txBody>
                    <a:bodyPr/>
                    <a:lstStyle/>
                    <a:p>
                      <a:r>
                        <a:rPr lang="en-IE"/>
                        <a:t>/</a:t>
                      </a:r>
                    </a:p>
                  </a:txBody>
                  <a:tcPr>
                    <a:lnL>
                      <a:noFill/>
                    </a:lnL>
                    <a:lnR>
                      <a:noFill/>
                    </a:lnR>
                    <a:lnT>
                      <a:noFill/>
                    </a:lnT>
                    <a:lnB>
                      <a:noFill/>
                    </a:lnB>
                  </a:tcPr>
                </a:tc>
                <a:tc>
                  <a:txBody>
                    <a:bodyPr/>
                    <a:lstStyle/>
                    <a:p>
                      <a:r>
                        <a:rPr lang="en-IE" dirty="0"/>
                        <a:t>Selects from the root node</a:t>
                      </a:r>
                    </a:p>
                  </a:txBody>
                  <a:tcPr>
                    <a:lnL>
                      <a:noFill/>
                    </a:lnL>
                    <a:lnR>
                      <a:noFill/>
                    </a:lnR>
                    <a:lnT>
                      <a:noFill/>
                    </a:lnT>
                    <a:lnB>
                      <a:noFill/>
                    </a:lnB>
                  </a:tcPr>
                </a:tc>
              </a:tr>
              <a:tr h="0">
                <a:tc>
                  <a:txBody>
                    <a:bodyPr/>
                    <a:lstStyle/>
                    <a:p>
                      <a:r>
                        <a:rPr lang="en-IE"/>
                        <a:t>//</a:t>
                      </a:r>
                    </a:p>
                  </a:txBody>
                  <a:tcPr>
                    <a:lnL>
                      <a:noFill/>
                    </a:lnL>
                    <a:lnR>
                      <a:noFill/>
                    </a:lnR>
                    <a:lnT>
                      <a:noFill/>
                    </a:lnT>
                    <a:lnB>
                      <a:noFill/>
                    </a:lnB>
                  </a:tcPr>
                </a:tc>
                <a:tc>
                  <a:txBody>
                    <a:bodyPr/>
                    <a:lstStyle/>
                    <a:p>
                      <a:r>
                        <a:rPr lang="en-IE"/>
                        <a:t>Selects nodes in the document from the current node that match the selection no matter where they are </a:t>
                      </a:r>
                    </a:p>
                  </a:txBody>
                  <a:tcPr>
                    <a:lnL>
                      <a:noFill/>
                    </a:lnL>
                    <a:lnR>
                      <a:noFill/>
                    </a:lnR>
                    <a:lnT>
                      <a:noFill/>
                    </a:lnT>
                    <a:lnB>
                      <a:noFill/>
                    </a:lnB>
                  </a:tcPr>
                </a:tc>
              </a:tr>
              <a:tr h="0">
                <a:tc>
                  <a:txBody>
                    <a:bodyPr/>
                    <a:lstStyle/>
                    <a:p>
                      <a:r>
                        <a:rPr lang="en-IE"/>
                        <a:t>.</a:t>
                      </a:r>
                    </a:p>
                  </a:txBody>
                  <a:tcPr>
                    <a:lnL>
                      <a:noFill/>
                    </a:lnL>
                    <a:lnR>
                      <a:noFill/>
                    </a:lnR>
                    <a:lnT>
                      <a:noFill/>
                    </a:lnT>
                    <a:lnB>
                      <a:noFill/>
                    </a:lnB>
                  </a:tcPr>
                </a:tc>
                <a:tc>
                  <a:txBody>
                    <a:bodyPr/>
                    <a:lstStyle/>
                    <a:p>
                      <a:r>
                        <a:rPr lang="en-IE"/>
                        <a:t>Selects the current node</a:t>
                      </a:r>
                    </a:p>
                  </a:txBody>
                  <a:tcPr>
                    <a:lnL>
                      <a:noFill/>
                    </a:lnL>
                    <a:lnR>
                      <a:noFill/>
                    </a:lnR>
                    <a:lnT>
                      <a:noFill/>
                    </a:lnT>
                    <a:lnB>
                      <a:noFill/>
                    </a:lnB>
                  </a:tcPr>
                </a:tc>
              </a:tr>
              <a:tr h="0">
                <a:tc>
                  <a:txBody>
                    <a:bodyPr/>
                    <a:lstStyle/>
                    <a:p>
                      <a:r>
                        <a:rPr lang="en-IE"/>
                        <a:t>..</a:t>
                      </a:r>
                    </a:p>
                  </a:txBody>
                  <a:tcPr>
                    <a:lnL>
                      <a:noFill/>
                    </a:lnL>
                    <a:lnR>
                      <a:noFill/>
                    </a:lnR>
                    <a:lnT>
                      <a:noFill/>
                    </a:lnT>
                    <a:lnB>
                      <a:noFill/>
                    </a:lnB>
                  </a:tcPr>
                </a:tc>
                <a:tc>
                  <a:txBody>
                    <a:bodyPr/>
                    <a:lstStyle/>
                    <a:p>
                      <a:r>
                        <a:rPr lang="en-IE"/>
                        <a:t>Selects the parent of the current node</a:t>
                      </a:r>
                    </a:p>
                  </a:txBody>
                  <a:tcPr>
                    <a:lnL>
                      <a:noFill/>
                    </a:lnL>
                    <a:lnR>
                      <a:noFill/>
                    </a:lnR>
                    <a:lnT>
                      <a:noFill/>
                    </a:lnT>
                    <a:lnB>
                      <a:noFill/>
                    </a:lnB>
                  </a:tcPr>
                </a:tc>
              </a:tr>
              <a:tr h="0">
                <a:tc>
                  <a:txBody>
                    <a:bodyPr/>
                    <a:lstStyle/>
                    <a:p>
                      <a:r>
                        <a:rPr lang="en-IE"/>
                        <a:t>@</a:t>
                      </a:r>
                    </a:p>
                  </a:txBody>
                  <a:tcPr>
                    <a:lnL>
                      <a:noFill/>
                    </a:lnL>
                    <a:lnR>
                      <a:noFill/>
                    </a:lnR>
                    <a:lnT>
                      <a:noFill/>
                    </a:lnT>
                    <a:lnB>
                      <a:noFill/>
                    </a:lnB>
                  </a:tcPr>
                </a:tc>
                <a:tc>
                  <a:txBody>
                    <a:bodyPr/>
                    <a:lstStyle/>
                    <a:p>
                      <a:r>
                        <a:rPr lang="en-IE" dirty="0"/>
                        <a:t>Selects </a:t>
                      </a:r>
                      <a:r>
                        <a:rPr lang="en-IE" dirty="0" smtClean="0"/>
                        <a:t>attributes</a:t>
                      </a:r>
                    </a:p>
                    <a:p>
                      <a:endParaRPr lang="en-IE" dirty="0" smtClean="0"/>
                    </a:p>
                    <a:p>
                      <a:r>
                        <a:rPr lang="en-IE" dirty="0" smtClean="0"/>
                        <a:t>Ref: http://www.w3schools.com/xpath/xpath_syntax.asp</a:t>
                      </a:r>
                      <a:endParaRPr lang="en-IE" dirty="0"/>
                    </a:p>
                  </a:txBody>
                  <a:tcPr>
                    <a:lnL>
                      <a:noFill/>
                    </a:lnL>
                    <a:lnR>
                      <a:noFill/>
                    </a:lnR>
                    <a:lnT>
                      <a:noFill/>
                    </a:lnT>
                    <a:lnB>
                      <a:noFill/>
                    </a:lnB>
                  </a:tcPr>
                </a:tc>
              </a:tr>
            </a:tbl>
          </a:graphicData>
        </a:graphic>
      </p:graphicFrame>
    </p:spTree>
    <p:extLst>
      <p:ext uri="{BB962C8B-B14F-4D97-AF65-F5344CB8AC3E}">
        <p14:creationId xmlns:p14="http://schemas.microsoft.com/office/powerpoint/2010/main" val="323173675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45428" y="647293"/>
            <a:ext cx="5210175" cy="3867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0" y="44624"/>
            <a:ext cx="8064896" cy="923330"/>
          </a:xfrm>
          <a:prstGeom prst="rect">
            <a:avLst/>
          </a:prstGeom>
          <a:noFill/>
        </p:spPr>
        <p:txBody>
          <a:bodyPr wrap="square" rtlCol="0">
            <a:spAutoFit/>
          </a:bodyPr>
          <a:lstStyle/>
          <a:p>
            <a:r>
              <a:rPr lang="en-IE" dirty="0" smtClean="0"/>
              <a:t>Use </a:t>
            </a:r>
            <a:r>
              <a:rPr lang="en-IE" dirty="0"/>
              <a:t>the </a:t>
            </a:r>
            <a:r>
              <a:rPr lang="en-IE" dirty="0" smtClean="0"/>
              <a:t>//(</a:t>
            </a:r>
            <a:r>
              <a:rPr lang="en-IE" dirty="0" err="1" smtClean="0"/>
              <a:t>i.e</a:t>
            </a:r>
            <a:r>
              <a:rPr lang="en-IE" dirty="0" smtClean="0"/>
              <a:t> -nodes </a:t>
            </a:r>
            <a:r>
              <a:rPr lang="en-IE" dirty="0"/>
              <a:t>in the document from the current node that match the selection no matter where they are </a:t>
            </a:r>
            <a:r>
              <a:rPr lang="en-IE" dirty="0" smtClean="0"/>
              <a:t>) to find following:</a:t>
            </a:r>
          </a:p>
          <a:p>
            <a:endParaRPr lang="en-IE" dirty="0"/>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503" y="4581128"/>
            <a:ext cx="6886575" cy="21526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1858306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836712"/>
            <a:ext cx="8064896" cy="923330"/>
          </a:xfrm>
          <a:prstGeom prst="rect">
            <a:avLst/>
          </a:prstGeom>
          <a:noFill/>
        </p:spPr>
        <p:txBody>
          <a:bodyPr wrap="square" rtlCol="0">
            <a:spAutoFit/>
          </a:bodyPr>
          <a:lstStyle/>
          <a:p>
            <a:r>
              <a:rPr lang="en-IE" sz="5400" dirty="0" smtClean="0">
                <a:latin typeface="Algerian" panose="04020705040A02060702" pitchFamily="82" charset="0"/>
              </a:rPr>
              <a:t>		EXERCISE</a:t>
            </a:r>
            <a:endParaRPr lang="en-IE" sz="5400" dirty="0">
              <a:latin typeface="Algerian" panose="04020705040A02060702" pitchFamily="82" charset="0"/>
            </a:endParaRPr>
          </a:p>
        </p:txBody>
      </p:sp>
    </p:spTree>
    <p:extLst>
      <p:ext uri="{BB962C8B-B14F-4D97-AF65-F5344CB8AC3E}">
        <p14:creationId xmlns:p14="http://schemas.microsoft.com/office/powerpoint/2010/main" val="422051895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9552" y="1700808"/>
            <a:ext cx="7488832" cy="1477328"/>
          </a:xfrm>
          <a:prstGeom prst="rect">
            <a:avLst/>
          </a:prstGeom>
          <a:noFill/>
        </p:spPr>
        <p:txBody>
          <a:bodyPr wrap="square" rtlCol="0">
            <a:spAutoFit/>
          </a:bodyPr>
          <a:lstStyle/>
          <a:p>
            <a:endParaRPr lang="en-IE" dirty="0"/>
          </a:p>
          <a:p>
            <a:r>
              <a:rPr lang="en-IE" dirty="0" smtClean="0"/>
              <a:t>Using the single / path  create three </a:t>
            </a:r>
            <a:r>
              <a:rPr lang="en-IE" dirty="0" err="1" smtClean="0"/>
              <a:t>xpaths</a:t>
            </a:r>
            <a:r>
              <a:rPr lang="en-IE" dirty="0" smtClean="0"/>
              <a:t> to find the following( we used // in  </a:t>
            </a:r>
            <a:r>
              <a:rPr lang="en-IE" dirty="0" err="1" smtClean="0"/>
              <a:t>theprevious</a:t>
            </a:r>
            <a:r>
              <a:rPr lang="en-IE" dirty="0" smtClean="0"/>
              <a:t> slide)</a:t>
            </a:r>
          </a:p>
          <a:p>
            <a:endParaRPr lang="en-IE" dirty="0" smtClean="0"/>
          </a:p>
          <a:p>
            <a:endParaRPr lang="en-IE" dirty="0"/>
          </a:p>
        </p:txBody>
      </p:sp>
      <p:pic>
        <p:nvPicPr>
          <p:cNvPr id="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9592" y="2852936"/>
            <a:ext cx="6886575" cy="21526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21541231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404664"/>
            <a:ext cx="8208912" cy="2585323"/>
          </a:xfrm>
          <a:prstGeom prst="rect">
            <a:avLst/>
          </a:prstGeom>
          <a:noFill/>
        </p:spPr>
        <p:txBody>
          <a:bodyPr wrap="square" rtlCol="0">
            <a:spAutoFit/>
          </a:bodyPr>
          <a:lstStyle/>
          <a:p>
            <a:r>
              <a:rPr lang="en-IE" sz="5400" dirty="0" smtClean="0">
                <a:latin typeface="Algerian" panose="04020705040A02060702" pitchFamily="82" charset="0"/>
              </a:rPr>
              <a:t>	</a:t>
            </a:r>
          </a:p>
          <a:p>
            <a:endParaRPr lang="en-IE" sz="5400" dirty="0">
              <a:latin typeface="Algerian" panose="04020705040A02060702" pitchFamily="82" charset="0"/>
            </a:endParaRPr>
          </a:p>
          <a:p>
            <a:r>
              <a:rPr lang="en-IE" sz="5400" dirty="0" smtClean="0">
                <a:latin typeface="Algerian" panose="04020705040A02060702" pitchFamily="82" charset="0"/>
              </a:rPr>
              <a:t>			SOLUTION</a:t>
            </a:r>
            <a:endParaRPr lang="en-IE" sz="5400" dirty="0">
              <a:latin typeface="Algerian" panose="04020705040A02060702" pitchFamily="82" charset="0"/>
            </a:endParaRPr>
          </a:p>
        </p:txBody>
      </p:sp>
    </p:spTree>
    <p:extLst>
      <p:ext uri="{BB962C8B-B14F-4D97-AF65-F5344CB8AC3E}">
        <p14:creationId xmlns:p14="http://schemas.microsoft.com/office/powerpoint/2010/main" val="345685255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260648"/>
            <a:ext cx="8712968" cy="646331"/>
          </a:xfrm>
          <a:prstGeom prst="rect">
            <a:avLst/>
          </a:prstGeom>
          <a:noFill/>
        </p:spPr>
        <p:txBody>
          <a:bodyPr wrap="square" rtlCol="0">
            <a:spAutoFit/>
          </a:bodyPr>
          <a:lstStyle/>
          <a:p>
            <a:r>
              <a:rPr lang="en-IE" dirty="0" smtClean="0"/>
              <a:t>Using </a:t>
            </a:r>
            <a:r>
              <a:rPr lang="en-IE" b="1" dirty="0" smtClean="0"/>
              <a:t>Element attributes </a:t>
            </a:r>
            <a:r>
              <a:rPr lang="en-IE" dirty="0" err="1" smtClean="0"/>
              <a:t>XPath</a:t>
            </a:r>
            <a:r>
              <a:rPr lang="en-IE" dirty="0" smtClean="0"/>
              <a:t> Queries</a:t>
            </a:r>
          </a:p>
          <a:p>
            <a:endParaRPr lang="en-IE"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5741" y="1268760"/>
            <a:ext cx="5724525" cy="5267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0513" y="1295400"/>
            <a:ext cx="8562975" cy="426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8878335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332656"/>
            <a:ext cx="8568952" cy="1477328"/>
          </a:xfrm>
          <a:prstGeom prst="rect">
            <a:avLst/>
          </a:prstGeom>
          <a:noFill/>
        </p:spPr>
        <p:txBody>
          <a:bodyPr wrap="square" rtlCol="0">
            <a:spAutoFit/>
          </a:bodyPr>
          <a:lstStyle/>
          <a:p>
            <a:r>
              <a:rPr lang="en-IE" b="1" dirty="0" smtClean="0"/>
              <a:t>Partial Match</a:t>
            </a:r>
          </a:p>
          <a:p>
            <a:r>
              <a:rPr lang="en-IE" dirty="0" smtClean="0"/>
              <a:t>Doing a partial match on attribute content – use the ‘contains’ keyword</a:t>
            </a:r>
          </a:p>
          <a:p>
            <a:r>
              <a:rPr lang="en-IE" dirty="0" smtClean="0"/>
              <a:t>Modify the </a:t>
            </a:r>
            <a:r>
              <a:rPr lang="en-IE" dirty="0" err="1" smtClean="0"/>
              <a:t>Xpath</a:t>
            </a:r>
            <a:r>
              <a:rPr lang="en-IE" dirty="0" smtClean="0"/>
              <a:t>:  </a:t>
            </a:r>
            <a:r>
              <a:rPr lang="en-IE" dirty="0" smtClean="0">
                <a:solidFill>
                  <a:srgbClr val="FF0000"/>
                </a:solidFill>
              </a:rPr>
              <a:t>.</a:t>
            </a:r>
            <a:r>
              <a:rPr lang="en-IE" dirty="0" smtClean="0"/>
              <a:t>//*[@</a:t>
            </a:r>
            <a:r>
              <a:rPr lang="en-IE" dirty="0"/>
              <a:t>id</a:t>
            </a:r>
            <a:r>
              <a:rPr lang="en-IE" dirty="0">
                <a:solidFill>
                  <a:srgbClr val="FF0000"/>
                </a:solidFill>
              </a:rPr>
              <a:t>=</a:t>
            </a:r>
            <a:r>
              <a:rPr lang="en-IE" dirty="0"/>
              <a:t>'time_</a:t>
            </a:r>
            <a:r>
              <a:rPr lang="en-IE" dirty="0">
                <a:solidFill>
                  <a:srgbClr val="FF0000"/>
                </a:solidFill>
              </a:rPr>
              <a:t>2016-01-22 13:18:10.876543</a:t>
            </a:r>
            <a:r>
              <a:rPr lang="en-IE" dirty="0" smtClean="0"/>
              <a:t>']( </a:t>
            </a:r>
            <a:r>
              <a:rPr lang="en-IE" dirty="0" smtClean="0">
                <a:solidFill>
                  <a:srgbClr val="FF0000"/>
                </a:solidFill>
              </a:rPr>
              <a:t>remove)</a:t>
            </a:r>
            <a:endParaRPr lang="en-IE" dirty="0" smtClean="0"/>
          </a:p>
          <a:p>
            <a:r>
              <a:rPr lang="en-IE" dirty="0"/>
              <a:t>To : </a:t>
            </a:r>
            <a:r>
              <a:rPr lang="en-IE" dirty="0" err="1"/>
              <a:t>xpath</a:t>
            </a:r>
            <a:r>
              <a:rPr lang="en-IE" dirty="0"/>
              <a:t>=//*[</a:t>
            </a:r>
            <a:r>
              <a:rPr lang="en-IE" dirty="0">
                <a:solidFill>
                  <a:srgbClr val="00B050"/>
                </a:solidFill>
              </a:rPr>
              <a:t>contains(</a:t>
            </a:r>
            <a:r>
              <a:rPr lang="en-IE" dirty="0"/>
              <a:t>@</a:t>
            </a:r>
            <a:r>
              <a:rPr lang="en-IE" dirty="0" err="1"/>
              <a:t>id</a:t>
            </a:r>
            <a:r>
              <a:rPr lang="en-IE" dirty="0" err="1">
                <a:solidFill>
                  <a:srgbClr val="00B050"/>
                </a:solidFill>
              </a:rPr>
              <a:t>,</a:t>
            </a:r>
            <a:r>
              <a:rPr lang="en-IE" dirty="0" err="1"/>
              <a:t>'time</a:t>
            </a:r>
            <a:r>
              <a:rPr lang="en-IE" dirty="0" smtClean="0"/>
              <a:t>_'</a:t>
            </a:r>
            <a:r>
              <a:rPr lang="en-IE" dirty="0" smtClean="0">
                <a:solidFill>
                  <a:srgbClr val="00B050"/>
                </a:solidFill>
              </a:rPr>
              <a:t>)</a:t>
            </a:r>
            <a:r>
              <a:rPr lang="en-IE" dirty="0" smtClean="0"/>
              <a:t>]  - (</a:t>
            </a:r>
            <a:r>
              <a:rPr lang="en-IE" dirty="0" smtClean="0">
                <a:solidFill>
                  <a:srgbClr val="00B050"/>
                </a:solidFill>
              </a:rPr>
              <a:t>add in</a:t>
            </a:r>
            <a:r>
              <a:rPr lang="en-IE" dirty="0" smtClean="0"/>
              <a:t>)</a:t>
            </a:r>
            <a:endParaRPr lang="en-IE" dirty="0"/>
          </a:p>
          <a:p>
            <a:endParaRPr lang="en-IE" dirty="0"/>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576" y="2132856"/>
            <a:ext cx="7922209" cy="16706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643524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260648"/>
            <a:ext cx="8892480" cy="3416320"/>
          </a:xfrm>
          <a:prstGeom prst="rect">
            <a:avLst/>
          </a:prstGeom>
          <a:noFill/>
        </p:spPr>
        <p:txBody>
          <a:bodyPr wrap="square" rtlCol="0">
            <a:spAutoFit/>
          </a:bodyPr>
          <a:lstStyle/>
          <a:p>
            <a:r>
              <a:rPr lang="en-IE" b="1" dirty="0" smtClean="0"/>
              <a:t>Test Case Pane</a:t>
            </a:r>
          </a:p>
          <a:p>
            <a:pPr marL="285750" indent="-285750">
              <a:buFont typeface="Arial" pitchFamily="34" charset="0"/>
              <a:buChar char="•"/>
            </a:pPr>
            <a:r>
              <a:rPr lang="en-IE" dirty="0" smtClean="0"/>
              <a:t>Your script is displayed in the test case pane. </a:t>
            </a:r>
          </a:p>
          <a:p>
            <a:pPr marL="285750" indent="-285750">
              <a:buFont typeface="Arial" pitchFamily="34" charset="0"/>
              <a:buChar char="•"/>
            </a:pPr>
            <a:endParaRPr lang="en-IE" dirty="0"/>
          </a:p>
          <a:p>
            <a:pPr marL="285750" indent="-285750">
              <a:buFont typeface="Arial" pitchFamily="34" charset="0"/>
              <a:buChar char="•"/>
            </a:pPr>
            <a:r>
              <a:rPr lang="en-IE" dirty="0" smtClean="0"/>
              <a:t>It has two tabs, one for displaying the command and their parameters in a readable “table” format.(double click line to execute that line)</a:t>
            </a:r>
          </a:p>
          <a:p>
            <a:pPr marL="285750" indent="-285750">
              <a:buFont typeface="Arial" pitchFamily="34" charset="0"/>
              <a:buChar char="•"/>
            </a:pPr>
            <a:endParaRPr lang="en-IE" dirty="0" smtClean="0"/>
          </a:p>
          <a:p>
            <a:pPr marL="285750" indent="-285750">
              <a:buFont typeface="Arial" pitchFamily="34" charset="0"/>
              <a:buChar char="•"/>
            </a:pPr>
            <a:r>
              <a:rPr lang="en-IE" dirty="0" smtClean="0"/>
              <a:t>The other tab - Source displays the test case in the native format in which the file will be stored. By default, this is HTML although it can be changed to a programming language such as Java or C#, or a scripting language like Python.</a:t>
            </a:r>
          </a:p>
          <a:p>
            <a:pPr marL="285750" indent="-285750">
              <a:buFont typeface="Arial" pitchFamily="34" charset="0"/>
              <a:buChar char="•"/>
            </a:pPr>
            <a:endParaRPr lang="en-IE" dirty="0"/>
          </a:p>
          <a:p>
            <a:pPr marL="285750" indent="-285750">
              <a:buFont typeface="Arial" pitchFamily="34" charset="0"/>
              <a:buChar char="•"/>
            </a:pPr>
            <a:endParaRPr lang="en-IE" dirty="0" smtClean="0"/>
          </a:p>
          <a:p>
            <a:endParaRPr lang="en-IE" dirty="0"/>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03538" y="3056267"/>
            <a:ext cx="4788443" cy="380173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9515290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528" y="332656"/>
            <a:ext cx="8640960" cy="923330"/>
          </a:xfrm>
          <a:prstGeom prst="rect">
            <a:avLst/>
          </a:prstGeom>
          <a:noFill/>
        </p:spPr>
        <p:txBody>
          <a:bodyPr wrap="square" rtlCol="0">
            <a:spAutoFit/>
          </a:bodyPr>
          <a:lstStyle/>
          <a:p>
            <a:r>
              <a:rPr lang="en-IE" dirty="0">
                <a:hlinkClick r:id="rId2"/>
              </a:rPr>
              <a:t>http://automationtricks.blogspot.ie</a:t>
            </a:r>
            <a:r>
              <a:rPr lang="en-IE" dirty="0" smtClean="0">
                <a:hlinkClick r:id="rId2"/>
              </a:rPr>
              <a:t>/</a:t>
            </a:r>
            <a:endParaRPr lang="en-IE" dirty="0" smtClean="0"/>
          </a:p>
          <a:p>
            <a:r>
              <a:rPr lang="en-IE" dirty="0">
                <a:hlinkClick r:id="rId3"/>
              </a:rPr>
              <a:t>http://</a:t>
            </a:r>
            <a:r>
              <a:rPr lang="en-IE" dirty="0" smtClean="0">
                <a:hlinkClick r:id="rId3"/>
              </a:rPr>
              <a:t>automationtricks.blogspot.ie/2010/09/how-to-use-functions-in-xpath-in.html</a:t>
            </a:r>
            <a:endParaRPr lang="en-IE" dirty="0" smtClean="0"/>
          </a:p>
          <a:p>
            <a:endParaRPr lang="en-IE" dirty="0"/>
          </a:p>
        </p:txBody>
      </p:sp>
      <p:pic>
        <p:nvPicPr>
          <p:cNvPr id="2457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3528" y="895349"/>
            <a:ext cx="7486972" cy="585745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19607121"/>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528" y="404664"/>
            <a:ext cx="7776864" cy="369332"/>
          </a:xfrm>
          <a:prstGeom prst="rect">
            <a:avLst/>
          </a:prstGeom>
          <a:noFill/>
        </p:spPr>
        <p:txBody>
          <a:bodyPr wrap="square" rtlCol="0">
            <a:spAutoFit/>
          </a:bodyPr>
          <a:lstStyle/>
          <a:p>
            <a:r>
              <a:rPr lang="en-IE" dirty="0" smtClean="0"/>
              <a:t>Can use </a:t>
            </a:r>
            <a:r>
              <a:rPr lang="en-IE" dirty="0" smtClean="0">
                <a:latin typeface="Courier New" panose="02070309020205020404" pitchFamily="49" charset="0"/>
                <a:cs typeface="Courier New" panose="02070309020205020404" pitchFamily="49" charset="0"/>
              </a:rPr>
              <a:t>starts-with</a:t>
            </a:r>
            <a:endParaRPr lang="en-IE" dirty="0">
              <a:latin typeface="Courier New" panose="02070309020205020404" pitchFamily="49" charset="0"/>
              <a:cs typeface="Courier New" panose="02070309020205020404" pitchFamily="49" charset="0"/>
            </a:endParaRPr>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2736" y="1052736"/>
            <a:ext cx="14970130" cy="160570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31291311"/>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90600"/>
            <a:ext cx="10182225" cy="487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395536" y="188640"/>
            <a:ext cx="7992888" cy="369332"/>
          </a:xfrm>
          <a:prstGeom prst="rect">
            <a:avLst/>
          </a:prstGeom>
          <a:noFill/>
        </p:spPr>
        <p:txBody>
          <a:bodyPr wrap="square" rtlCol="0">
            <a:spAutoFit/>
          </a:bodyPr>
          <a:lstStyle/>
          <a:p>
            <a:r>
              <a:rPr lang="en-IE" dirty="0" smtClean="0"/>
              <a:t>Navigate to GMIT website</a:t>
            </a:r>
            <a:endParaRPr lang="en-IE" dirty="0"/>
          </a:p>
        </p:txBody>
      </p:sp>
    </p:spTree>
    <p:extLst>
      <p:ext uri="{BB962C8B-B14F-4D97-AF65-F5344CB8AC3E}">
        <p14:creationId xmlns:p14="http://schemas.microsoft.com/office/powerpoint/2010/main" val="3195943192"/>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00213" y="881063"/>
            <a:ext cx="5743575" cy="5095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179512" y="188640"/>
            <a:ext cx="7848872" cy="369332"/>
          </a:xfrm>
          <a:prstGeom prst="rect">
            <a:avLst/>
          </a:prstGeom>
          <a:noFill/>
        </p:spPr>
        <p:txBody>
          <a:bodyPr wrap="square" rtlCol="0">
            <a:spAutoFit/>
          </a:bodyPr>
          <a:lstStyle/>
          <a:p>
            <a:r>
              <a:rPr lang="en-IE" dirty="0" smtClean="0"/>
              <a:t>Change text to main_</a:t>
            </a:r>
            <a:endParaRPr lang="en-IE" dirty="0"/>
          </a:p>
        </p:txBody>
      </p:sp>
    </p:spTree>
    <p:extLst>
      <p:ext uri="{BB962C8B-B14F-4D97-AF65-F5344CB8AC3E}">
        <p14:creationId xmlns:p14="http://schemas.microsoft.com/office/powerpoint/2010/main" val="500485255"/>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8150" y="1485900"/>
            <a:ext cx="8267700" cy="3886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66440700"/>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404664"/>
            <a:ext cx="8712968" cy="2308324"/>
          </a:xfrm>
          <a:prstGeom prst="rect">
            <a:avLst/>
          </a:prstGeom>
          <a:noFill/>
        </p:spPr>
        <p:txBody>
          <a:bodyPr wrap="square" rtlCol="0">
            <a:spAutoFit/>
          </a:bodyPr>
          <a:lstStyle/>
          <a:p>
            <a:r>
              <a:rPr lang="en-IE" dirty="0" smtClean="0"/>
              <a:t>Finding an element by text it contains</a:t>
            </a:r>
          </a:p>
          <a:p>
            <a:r>
              <a:rPr lang="en-IE" dirty="0" err="1"/>
              <a:t>xpath</a:t>
            </a:r>
            <a:r>
              <a:rPr lang="en-IE" dirty="0"/>
              <a:t>=//*[contains(text()='Create')]/a </a:t>
            </a:r>
            <a:r>
              <a:rPr lang="en-IE" dirty="0" err="1"/>
              <a:t>xpath</a:t>
            </a:r>
            <a:r>
              <a:rPr lang="en-IE" dirty="0"/>
              <a:t>=//*[text()='Create account']/a</a:t>
            </a:r>
            <a:endParaRPr lang="en-IE" dirty="0" smtClean="0"/>
          </a:p>
          <a:p>
            <a:r>
              <a:rPr lang="en-IE" dirty="0" err="1" smtClean="0">
                <a:latin typeface="Arial Black" pitchFamily="34" charset="0"/>
              </a:rPr>
              <a:t>Xpath</a:t>
            </a:r>
            <a:r>
              <a:rPr lang="en-IE" dirty="0" smtClean="0">
                <a:latin typeface="Arial Black" pitchFamily="34" charset="0"/>
              </a:rPr>
              <a:t> =//element[text()=‘inner text’]</a:t>
            </a:r>
            <a:endParaRPr lang="en-IE" dirty="0">
              <a:latin typeface="Arial Black" pitchFamily="34" charset="0"/>
            </a:endParaRPr>
          </a:p>
          <a:p>
            <a:r>
              <a:rPr lang="en-IE" dirty="0" err="1" smtClean="0">
                <a:latin typeface="Arial Black" pitchFamily="34" charset="0"/>
              </a:rPr>
              <a:t>Xpath</a:t>
            </a:r>
            <a:r>
              <a:rPr lang="en-IE" dirty="0">
                <a:latin typeface="Arial Black" pitchFamily="34" charset="0"/>
              </a:rPr>
              <a:t>=//div[text()='This element has a ID that changes every time the page is loaded</a:t>
            </a:r>
            <a:r>
              <a:rPr lang="en-IE" dirty="0" smtClean="0">
                <a:latin typeface="Arial Black" pitchFamily="34" charset="0"/>
              </a:rPr>
              <a:t>']</a:t>
            </a:r>
          </a:p>
          <a:p>
            <a:r>
              <a:rPr lang="en-IE" dirty="0" err="1">
                <a:latin typeface="Arial Black" pitchFamily="34" charset="0"/>
              </a:rPr>
              <a:t>xpath</a:t>
            </a:r>
            <a:r>
              <a:rPr lang="en-IE" dirty="0">
                <a:latin typeface="Arial Black" pitchFamily="34" charset="0"/>
              </a:rPr>
              <a:t>=//a[contains(text(),’account’)] </a:t>
            </a:r>
            <a:endParaRPr lang="en-IE" dirty="0" smtClean="0">
              <a:latin typeface="Arial Black" pitchFamily="34" charset="0"/>
            </a:endParaRPr>
          </a:p>
          <a:p>
            <a:r>
              <a:rPr lang="en-IE" dirty="0" err="1">
                <a:latin typeface="Arial Black" pitchFamily="34" charset="0"/>
              </a:rPr>
              <a:t>xpath</a:t>
            </a:r>
            <a:r>
              <a:rPr lang="en-IE" dirty="0">
                <a:latin typeface="Arial Black" pitchFamily="34" charset="0"/>
              </a:rPr>
              <a:t>=//*[contains(text(),'account')]/a</a:t>
            </a:r>
          </a:p>
          <a:p>
            <a:endParaRPr lang="en-IE" dirty="0">
              <a:latin typeface="+mj-lt"/>
            </a:endParaRPr>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4413" y="2276872"/>
            <a:ext cx="7115175" cy="3324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30139769"/>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19263" y="800100"/>
            <a:ext cx="5705475" cy="5257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90321251"/>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ChangeArrowheads="1"/>
          </p:cNvSpPr>
          <p:nvPr/>
        </p:nvSpPr>
        <p:spPr bwMode="auto">
          <a:xfrm>
            <a:off x="323528" y="209545"/>
            <a:ext cx="11071225"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err="1" smtClean="0">
                <a:ln>
                  <a:noFill/>
                </a:ln>
                <a:solidFill>
                  <a:srgbClr val="676767"/>
                </a:solidFill>
                <a:effectLst/>
                <a:latin typeface="Verdana" pitchFamily="34" charset="0"/>
                <a:cs typeface="Arial" pitchFamily="34" charset="0"/>
              </a:rPr>
              <a:t>XPath</a:t>
            </a:r>
            <a:r>
              <a:rPr kumimoji="0" lang="en-US" b="0" i="0" u="none" strike="noStrike" cap="none" normalizeH="0" baseline="0" dirty="0" smtClean="0">
                <a:ln>
                  <a:noFill/>
                </a:ln>
                <a:solidFill>
                  <a:srgbClr val="676767"/>
                </a:solidFill>
                <a:effectLst/>
                <a:latin typeface="Verdana" pitchFamily="34" charset="0"/>
                <a:cs typeface="Arial" pitchFamily="34" charset="0"/>
              </a:rPr>
              <a:t> Axes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ourier New" pitchFamily="49" charset="0"/>
                <a:cs typeface="Courier New" pitchFamily="49" charset="0"/>
              </a:rPr>
              <a:t>An axis defines a node-set relative to the current node.</a:t>
            </a:r>
          </a:p>
          <a:p>
            <a:pPr marL="0" marR="0" lvl="0" indent="0" algn="l" defTabSz="914400" rtl="0" eaLnBrk="0" fontAlgn="base" latinLnBrk="0" hangingPunct="0">
              <a:lnSpc>
                <a:spcPct val="100000"/>
              </a:lnSpc>
              <a:spcBef>
                <a:spcPct val="0"/>
              </a:spcBef>
              <a:spcAft>
                <a:spcPct val="0"/>
              </a:spcAft>
              <a:buClrTx/>
              <a:buSzTx/>
              <a:buFontTx/>
              <a:buNone/>
              <a:tabLst/>
            </a:pPr>
            <a:endParaRPr lang="en-US" dirty="0">
              <a:latin typeface="Courier New" pitchFamily="49" charset="0"/>
              <a:cs typeface="Courier New"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1" i="0" u="none" strike="noStrike" cap="none" normalizeH="0" baseline="0" dirty="0" smtClean="0">
                <a:ln>
                  <a:noFill/>
                </a:ln>
                <a:solidFill>
                  <a:schemeClr val="tx1"/>
                </a:solidFill>
                <a:effectLst/>
                <a:latin typeface="Arial" pitchFamily="34" charset="0"/>
                <a:cs typeface="Arial" pitchFamily="34" charset="0"/>
              </a:rPr>
              <a:t>Ref: w3schools website</a:t>
            </a:r>
          </a:p>
        </p:txBody>
      </p:sp>
      <p:graphicFrame>
        <p:nvGraphicFramePr>
          <p:cNvPr id="5" name="Table 4"/>
          <p:cNvGraphicFramePr>
            <a:graphicFrameLocks noGrp="1"/>
          </p:cNvGraphicFramePr>
          <p:nvPr/>
        </p:nvGraphicFramePr>
        <p:xfrm>
          <a:off x="1926957" y="1440056"/>
          <a:ext cx="5290086" cy="4846252"/>
        </p:xfrm>
        <a:graphic>
          <a:graphicData uri="http://schemas.openxmlformats.org/drawingml/2006/table">
            <a:tbl>
              <a:tblPr/>
              <a:tblGrid>
                <a:gridCol w="2010233"/>
                <a:gridCol w="3279853"/>
              </a:tblGrid>
              <a:tr h="235115">
                <a:tc>
                  <a:txBody>
                    <a:bodyPr/>
                    <a:lstStyle/>
                    <a:p>
                      <a:pPr algn="l"/>
                      <a:r>
                        <a:rPr lang="en-IE" sz="1200" dirty="0" err="1"/>
                        <a:t>AxisName</a:t>
                      </a:r>
                      <a:endParaRPr lang="en-IE" sz="1200" dirty="0"/>
                    </a:p>
                  </a:txBody>
                  <a:tcPr marL="58779" marR="58779" marT="29389" marB="29389">
                    <a:lnL>
                      <a:noFill/>
                    </a:lnL>
                    <a:lnR>
                      <a:noFill/>
                    </a:lnR>
                    <a:lnT>
                      <a:noFill/>
                    </a:lnT>
                    <a:lnB>
                      <a:noFill/>
                    </a:lnB>
                  </a:tcPr>
                </a:tc>
                <a:tc>
                  <a:txBody>
                    <a:bodyPr/>
                    <a:lstStyle/>
                    <a:p>
                      <a:pPr algn="l"/>
                      <a:r>
                        <a:rPr lang="en-IE" sz="1200"/>
                        <a:t>Result</a:t>
                      </a:r>
                    </a:p>
                  </a:txBody>
                  <a:tcPr marL="58779" marR="58779" marT="29389" marB="29389">
                    <a:lnL>
                      <a:noFill/>
                    </a:lnL>
                    <a:lnR>
                      <a:noFill/>
                    </a:lnR>
                    <a:lnT>
                      <a:noFill/>
                    </a:lnT>
                    <a:lnB>
                      <a:noFill/>
                    </a:lnB>
                  </a:tcPr>
                </a:tc>
              </a:tr>
              <a:tr h="411451">
                <a:tc>
                  <a:txBody>
                    <a:bodyPr/>
                    <a:lstStyle/>
                    <a:p>
                      <a:r>
                        <a:rPr lang="en-IE" sz="1200"/>
                        <a:t>ancestor</a:t>
                      </a:r>
                    </a:p>
                  </a:txBody>
                  <a:tcPr marL="58779" marR="58779" marT="29389" marB="29389">
                    <a:lnL>
                      <a:noFill/>
                    </a:lnL>
                    <a:lnR>
                      <a:noFill/>
                    </a:lnR>
                    <a:lnT>
                      <a:noFill/>
                    </a:lnT>
                    <a:lnB>
                      <a:noFill/>
                    </a:lnB>
                  </a:tcPr>
                </a:tc>
                <a:tc>
                  <a:txBody>
                    <a:bodyPr/>
                    <a:lstStyle/>
                    <a:p>
                      <a:r>
                        <a:rPr lang="en-IE" sz="1200"/>
                        <a:t>Selects all ancestors (parent, grandparent, etc.) of the current node</a:t>
                      </a:r>
                    </a:p>
                  </a:txBody>
                  <a:tcPr marL="58779" marR="58779" marT="29389" marB="29389">
                    <a:lnL>
                      <a:noFill/>
                    </a:lnL>
                    <a:lnR>
                      <a:noFill/>
                    </a:lnR>
                    <a:lnT>
                      <a:noFill/>
                    </a:lnT>
                    <a:lnB>
                      <a:noFill/>
                    </a:lnB>
                  </a:tcPr>
                </a:tc>
              </a:tr>
              <a:tr h="411451">
                <a:tc>
                  <a:txBody>
                    <a:bodyPr/>
                    <a:lstStyle/>
                    <a:p>
                      <a:r>
                        <a:rPr lang="en-IE" sz="1200"/>
                        <a:t>ancestor-or-self</a:t>
                      </a:r>
                    </a:p>
                  </a:txBody>
                  <a:tcPr marL="58779" marR="58779" marT="29389" marB="29389">
                    <a:lnL>
                      <a:noFill/>
                    </a:lnL>
                    <a:lnR>
                      <a:noFill/>
                    </a:lnR>
                    <a:lnT>
                      <a:noFill/>
                    </a:lnT>
                    <a:lnB>
                      <a:noFill/>
                    </a:lnB>
                  </a:tcPr>
                </a:tc>
                <a:tc>
                  <a:txBody>
                    <a:bodyPr/>
                    <a:lstStyle/>
                    <a:p>
                      <a:r>
                        <a:rPr lang="en-IE" sz="1200"/>
                        <a:t>Selects all ancestors (parent, grandparent, etc.) of the current node and the current node itself</a:t>
                      </a:r>
                    </a:p>
                  </a:txBody>
                  <a:tcPr marL="58779" marR="58779" marT="29389" marB="29389">
                    <a:lnL>
                      <a:noFill/>
                    </a:lnL>
                    <a:lnR>
                      <a:noFill/>
                    </a:lnR>
                    <a:lnT>
                      <a:noFill/>
                    </a:lnT>
                    <a:lnB>
                      <a:noFill/>
                    </a:lnB>
                  </a:tcPr>
                </a:tc>
              </a:tr>
              <a:tr h="235115">
                <a:tc>
                  <a:txBody>
                    <a:bodyPr/>
                    <a:lstStyle/>
                    <a:p>
                      <a:r>
                        <a:rPr lang="en-IE" sz="1200"/>
                        <a:t>attribute</a:t>
                      </a:r>
                    </a:p>
                  </a:txBody>
                  <a:tcPr marL="58779" marR="58779" marT="29389" marB="29389">
                    <a:lnL>
                      <a:noFill/>
                    </a:lnL>
                    <a:lnR>
                      <a:noFill/>
                    </a:lnR>
                    <a:lnT>
                      <a:noFill/>
                    </a:lnT>
                    <a:lnB>
                      <a:noFill/>
                    </a:lnB>
                  </a:tcPr>
                </a:tc>
                <a:tc>
                  <a:txBody>
                    <a:bodyPr/>
                    <a:lstStyle/>
                    <a:p>
                      <a:r>
                        <a:rPr lang="en-IE" sz="1200"/>
                        <a:t>Selects all attributes of the current node</a:t>
                      </a:r>
                    </a:p>
                  </a:txBody>
                  <a:tcPr marL="58779" marR="58779" marT="29389" marB="29389">
                    <a:lnL>
                      <a:noFill/>
                    </a:lnL>
                    <a:lnR>
                      <a:noFill/>
                    </a:lnR>
                    <a:lnT>
                      <a:noFill/>
                    </a:lnT>
                    <a:lnB>
                      <a:noFill/>
                    </a:lnB>
                  </a:tcPr>
                </a:tc>
              </a:tr>
              <a:tr h="235115">
                <a:tc>
                  <a:txBody>
                    <a:bodyPr/>
                    <a:lstStyle/>
                    <a:p>
                      <a:r>
                        <a:rPr lang="en-IE" sz="1200"/>
                        <a:t>child</a:t>
                      </a:r>
                    </a:p>
                  </a:txBody>
                  <a:tcPr marL="58779" marR="58779" marT="29389" marB="29389">
                    <a:lnL>
                      <a:noFill/>
                    </a:lnL>
                    <a:lnR>
                      <a:noFill/>
                    </a:lnR>
                    <a:lnT>
                      <a:noFill/>
                    </a:lnT>
                    <a:lnB>
                      <a:noFill/>
                    </a:lnB>
                  </a:tcPr>
                </a:tc>
                <a:tc>
                  <a:txBody>
                    <a:bodyPr/>
                    <a:lstStyle/>
                    <a:p>
                      <a:r>
                        <a:rPr lang="en-IE" sz="1200"/>
                        <a:t>Selects all children of the current node</a:t>
                      </a:r>
                    </a:p>
                  </a:txBody>
                  <a:tcPr marL="58779" marR="58779" marT="29389" marB="29389">
                    <a:lnL>
                      <a:noFill/>
                    </a:lnL>
                    <a:lnR>
                      <a:noFill/>
                    </a:lnR>
                    <a:lnT>
                      <a:noFill/>
                    </a:lnT>
                    <a:lnB>
                      <a:noFill/>
                    </a:lnB>
                  </a:tcPr>
                </a:tc>
              </a:tr>
              <a:tr h="411451">
                <a:tc>
                  <a:txBody>
                    <a:bodyPr/>
                    <a:lstStyle/>
                    <a:p>
                      <a:r>
                        <a:rPr lang="en-IE" sz="1200"/>
                        <a:t>descendant</a:t>
                      </a:r>
                    </a:p>
                  </a:txBody>
                  <a:tcPr marL="58779" marR="58779" marT="29389" marB="29389">
                    <a:lnL>
                      <a:noFill/>
                    </a:lnL>
                    <a:lnR>
                      <a:noFill/>
                    </a:lnR>
                    <a:lnT>
                      <a:noFill/>
                    </a:lnT>
                    <a:lnB>
                      <a:noFill/>
                    </a:lnB>
                  </a:tcPr>
                </a:tc>
                <a:tc>
                  <a:txBody>
                    <a:bodyPr/>
                    <a:lstStyle/>
                    <a:p>
                      <a:r>
                        <a:rPr lang="en-IE" sz="1200"/>
                        <a:t>Selects all descendants (children, grandchildren, etc.) of the current node</a:t>
                      </a:r>
                    </a:p>
                  </a:txBody>
                  <a:tcPr marL="58779" marR="58779" marT="29389" marB="29389">
                    <a:lnL>
                      <a:noFill/>
                    </a:lnL>
                    <a:lnR>
                      <a:noFill/>
                    </a:lnR>
                    <a:lnT>
                      <a:noFill/>
                    </a:lnT>
                    <a:lnB>
                      <a:noFill/>
                    </a:lnB>
                  </a:tcPr>
                </a:tc>
              </a:tr>
              <a:tr h="411451">
                <a:tc>
                  <a:txBody>
                    <a:bodyPr/>
                    <a:lstStyle/>
                    <a:p>
                      <a:r>
                        <a:rPr lang="en-IE" sz="1200" dirty="0"/>
                        <a:t>descendant-or-self</a:t>
                      </a:r>
                    </a:p>
                  </a:txBody>
                  <a:tcPr marL="58779" marR="58779" marT="29389" marB="29389">
                    <a:lnL>
                      <a:noFill/>
                    </a:lnL>
                    <a:lnR>
                      <a:noFill/>
                    </a:lnR>
                    <a:lnT>
                      <a:noFill/>
                    </a:lnT>
                    <a:lnB>
                      <a:noFill/>
                    </a:lnB>
                  </a:tcPr>
                </a:tc>
                <a:tc>
                  <a:txBody>
                    <a:bodyPr/>
                    <a:lstStyle/>
                    <a:p>
                      <a:r>
                        <a:rPr lang="en-IE" sz="1200"/>
                        <a:t>Selects all descendants (children, grandchildren, etc.) of the current node and the current node itself</a:t>
                      </a:r>
                    </a:p>
                  </a:txBody>
                  <a:tcPr marL="58779" marR="58779" marT="29389" marB="29389">
                    <a:lnL>
                      <a:noFill/>
                    </a:lnL>
                    <a:lnR>
                      <a:noFill/>
                    </a:lnR>
                    <a:lnT>
                      <a:noFill/>
                    </a:lnT>
                    <a:lnB>
                      <a:noFill/>
                    </a:lnB>
                  </a:tcPr>
                </a:tc>
              </a:tr>
              <a:tr h="411451">
                <a:tc>
                  <a:txBody>
                    <a:bodyPr/>
                    <a:lstStyle/>
                    <a:p>
                      <a:r>
                        <a:rPr lang="en-IE" sz="1200"/>
                        <a:t>following</a:t>
                      </a:r>
                    </a:p>
                  </a:txBody>
                  <a:tcPr marL="58779" marR="58779" marT="29389" marB="29389">
                    <a:lnL>
                      <a:noFill/>
                    </a:lnL>
                    <a:lnR>
                      <a:noFill/>
                    </a:lnR>
                    <a:lnT>
                      <a:noFill/>
                    </a:lnT>
                    <a:lnB>
                      <a:noFill/>
                    </a:lnB>
                  </a:tcPr>
                </a:tc>
                <a:tc>
                  <a:txBody>
                    <a:bodyPr/>
                    <a:lstStyle/>
                    <a:p>
                      <a:r>
                        <a:rPr lang="en-IE" sz="1200"/>
                        <a:t>Selects everything in the document after the closing tag of the current node</a:t>
                      </a:r>
                    </a:p>
                  </a:txBody>
                  <a:tcPr marL="58779" marR="58779" marT="29389" marB="29389">
                    <a:lnL>
                      <a:noFill/>
                    </a:lnL>
                    <a:lnR>
                      <a:noFill/>
                    </a:lnR>
                    <a:lnT>
                      <a:noFill/>
                    </a:lnT>
                    <a:lnB>
                      <a:noFill/>
                    </a:lnB>
                  </a:tcPr>
                </a:tc>
              </a:tr>
              <a:tr h="235115">
                <a:tc>
                  <a:txBody>
                    <a:bodyPr/>
                    <a:lstStyle/>
                    <a:p>
                      <a:r>
                        <a:rPr lang="en-IE" sz="1200"/>
                        <a:t>following-sibling</a:t>
                      </a:r>
                    </a:p>
                  </a:txBody>
                  <a:tcPr marL="58779" marR="58779" marT="29389" marB="29389">
                    <a:lnL>
                      <a:noFill/>
                    </a:lnL>
                    <a:lnR>
                      <a:noFill/>
                    </a:lnR>
                    <a:lnT>
                      <a:noFill/>
                    </a:lnT>
                    <a:lnB>
                      <a:noFill/>
                    </a:lnB>
                  </a:tcPr>
                </a:tc>
                <a:tc>
                  <a:txBody>
                    <a:bodyPr/>
                    <a:lstStyle/>
                    <a:p>
                      <a:r>
                        <a:rPr lang="en-IE" sz="1200"/>
                        <a:t>Selects all siblings after the current node</a:t>
                      </a:r>
                    </a:p>
                  </a:txBody>
                  <a:tcPr marL="58779" marR="58779" marT="29389" marB="29389">
                    <a:lnL>
                      <a:noFill/>
                    </a:lnL>
                    <a:lnR>
                      <a:noFill/>
                    </a:lnR>
                    <a:lnT>
                      <a:noFill/>
                    </a:lnT>
                    <a:lnB>
                      <a:noFill/>
                    </a:lnB>
                  </a:tcPr>
                </a:tc>
              </a:tr>
              <a:tr h="235115">
                <a:tc>
                  <a:txBody>
                    <a:bodyPr/>
                    <a:lstStyle/>
                    <a:p>
                      <a:r>
                        <a:rPr lang="en-IE" sz="1200"/>
                        <a:t>namespace</a:t>
                      </a:r>
                    </a:p>
                  </a:txBody>
                  <a:tcPr marL="58779" marR="58779" marT="29389" marB="29389">
                    <a:lnL>
                      <a:noFill/>
                    </a:lnL>
                    <a:lnR>
                      <a:noFill/>
                    </a:lnR>
                    <a:lnT>
                      <a:noFill/>
                    </a:lnT>
                    <a:lnB>
                      <a:noFill/>
                    </a:lnB>
                  </a:tcPr>
                </a:tc>
                <a:tc>
                  <a:txBody>
                    <a:bodyPr/>
                    <a:lstStyle/>
                    <a:p>
                      <a:r>
                        <a:rPr lang="en-IE" sz="1200"/>
                        <a:t>Selects all namespace nodes of the current node</a:t>
                      </a:r>
                    </a:p>
                  </a:txBody>
                  <a:tcPr marL="58779" marR="58779" marT="29389" marB="29389">
                    <a:lnL>
                      <a:noFill/>
                    </a:lnL>
                    <a:lnR>
                      <a:noFill/>
                    </a:lnR>
                    <a:lnT>
                      <a:noFill/>
                    </a:lnT>
                    <a:lnB>
                      <a:noFill/>
                    </a:lnB>
                  </a:tcPr>
                </a:tc>
              </a:tr>
              <a:tr h="235115">
                <a:tc>
                  <a:txBody>
                    <a:bodyPr/>
                    <a:lstStyle/>
                    <a:p>
                      <a:r>
                        <a:rPr lang="en-IE" sz="1200"/>
                        <a:t>parent</a:t>
                      </a:r>
                    </a:p>
                  </a:txBody>
                  <a:tcPr marL="58779" marR="58779" marT="29389" marB="29389">
                    <a:lnL>
                      <a:noFill/>
                    </a:lnL>
                    <a:lnR>
                      <a:noFill/>
                    </a:lnR>
                    <a:lnT>
                      <a:noFill/>
                    </a:lnT>
                    <a:lnB>
                      <a:noFill/>
                    </a:lnB>
                  </a:tcPr>
                </a:tc>
                <a:tc>
                  <a:txBody>
                    <a:bodyPr/>
                    <a:lstStyle/>
                    <a:p>
                      <a:r>
                        <a:rPr lang="en-IE" sz="1200"/>
                        <a:t>Selects the parent of the current node</a:t>
                      </a:r>
                    </a:p>
                  </a:txBody>
                  <a:tcPr marL="58779" marR="58779" marT="29389" marB="29389">
                    <a:lnL>
                      <a:noFill/>
                    </a:lnL>
                    <a:lnR>
                      <a:noFill/>
                    </a:lnR>
                    <a:lnT>
                      <a:noFill/>
                    </a:lnT>
                    <a:lnB>
                      <a:noFill/>
                    </a:lnB>
                  </a:tcPr>
                </a:tc>
              </a:tr>
              <a:tr h="587787">
                <a:tc>
                  <a:txBody>
                    <a:bodyPr/>
                    <a:lstStyle/>
                    <a:p>
                      <a:r>
                        <a:rPr lang="en-IE" sz="1200"/>
                        <a:t>preceding</a:t>
                      </a:r>
                    </a:p>
                  </a:txBody>
                  <a:tcPr marL="58779" marR="58779" marT="29389" marB="29389">
                    <a:lnL>
                      <a:noFill/>
                    </a:lnL>
                    <a:lnR>
                      <a:noFill/>
                    </a:lnR>
                    <a:lnT>
                      <a:noFill/>
                    </a:lnT>
                    <a:lnB>
                      <a:noFill/>
                    </a:lnB>
                  </a:tcPr>
                </a:tc>
                <a:tc>
                  <a:txBody>
                    <a:bodyPr/>
                    <a:lstStyle/>
                    <a:p>
                      <a:r>
                        <a:rPr lang="en-IE" sz="1200"/>
                        <a:t>Selects all nodes that appear before the current node in the document, except ancestors, attribute nodes and namespace nodes</a:t>
                      </a:r>
                    </a:p>
                  </a:txBody>
                  <a:tcPr marL="58779" marR="58779" marT="29389" marB="29389">
                    <a:lnL>
                      <a:noFill/>
                    </a:lnL>
                    <a:lnR>
                      <a:noFill/>
                    </a:lnR>
                    <a:lnT>
                      <a:noFill/>
                    </a:lnT>
                    <a:lnB>
                      <a:noFill/>
                    </a:lnB>
                  </a:tcPr>
                </a:tc>
              </a:tr>
              <a:tr h="235115">
                <a:tc>
                  <a:txBody>
                    <a:bodyPr/>
                    <a:lstStyle/>
                    <a:p>
                      <a:r>
                        <a:rPr lang="en-IE" sz="1200"/>
                        <a:t>preceding-sibling</a:t>
                      </a:r>
                    </a:p>
                  </a:txBody>
                  <a:tcPr marL="58779" marR="58779" marT="29389" marB="29389">
                    <a:lnL>
                      <a:noFill/>
                    </a:lnL>
                    <a:lnR>
                      <a:noFill/>
                    </a:lnR>
                    <a:lnT>
                      <a:noFill/>
                    </a:lnT>
                    <a:lnB>
                      <a:noFill/>
                    </a:lnB>
                  </a:tcPr>
                </a:tc>
                <a:tc>
                  <a:txBody>
                    <a:bodyPr/>
                    <a:lstStyle/>
                    <a:p>
                      <a:r>
                        <a:rPr lang="en-IE" sz="1200"/>
                        <a:t>Selects all siblings before the current node</a:t>
                      </a:r>
                    </a:p>
                  </a:txBody>
                  <a:tcPr marL="58779" marR="58779" marT="29389" marB="29389">
                    <a:lnL>
                      <a:noFill/>
                    </a:lnL>
                    <a:lnR>
                      <a:noFill/>
                    </a:lnR>
                    <a:lnT>
                      <a:noFill/>
                    </a:lnT>
                    <a:lnB>
                      <a:noFill/>
                    </a:lnB>
                  </a:tcPr>
                </a:tc>
              </a:tr>
              <a:tr h="235115">
                <a:tc>
                  <a:txBody>
                    <a:bodyPr/>
                    <a:lstStyle/>
                    <a:p>
                      <a:r>
                        <a:rPr lang="en-IE" sz="1200"/>
                        <a:t>self</a:t>
                      </a:r>
                    </a:p>
                  </a:txBody>
                  <a:tcPr marL="58779" marR="58779" marT="29389" marB="29389">
                    <a:lnL>
                      <a:noFill/>
                    </a:lnL>
                    <a:lnR>
                      <a:noFill/>
                    </a:lnR>
                    <a:lnT>
                      <a:noFill/>
                    </a:lnT>
                    <a:lnB>
                      <a:noFill/>
                    </a:lnB>
                  </a:tcPr>
                </a:tc>
                <a:tc>
                  <a:txBody>
                    <a:bodyPr/>
                    <a:lstStyle/>
                    <a:p>
                      <a:r>
                        <a:rPr lang="en-IE" sz="1200" dirty="0"/>
                        <a:t>Selects the current node</a:t>
                      </a:r>
                    </a:p>
                  </a:txBody>
                  <a:tcPr marL="58779" marR="58779" marT="29389" marB="29389">
                    <a:lnL>
                      <a:noFill/>
                    </a:lnL>
                    <a:lnR>
                      <a:noFill/>
                    </a:lnR>
                    <a:lnT>
                      <a:noFill/>
                    </a:lnT>
                    <a:lnB>
                      <a:noFill/>
                    </a:lnB>
                  </a:tcPr>
                </a:tc>
              </a:tr>
            </a:tbl>
          </a:graphicData>
        </a:graphic>
      </p:graphicFrame>
    </p:spTree>
    <p:extLst>
      <p:ext uri="{BB962C8B-B14F-4D97-AF65-F5344CB8AC3E}">
        <p14:creationId xmlns:p14="http://schemas.microsoft.com/office/powerpoint/2010/main" val="391433405"/>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0550" y="1362075"/>
            <a:ext cx="7962900" cy="4133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64521518"/>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404664"/>
            <a:ext cx="8640960" cy="1754326"/>
          </a:xfrm>
          <a:prstGeom prst="rect">
            <a:avLst/>
          </a:prstGeom>
          <a:noFill/>
        </p:spPr>
        <p:txBody>
          <a:bodyPr wrap="square" rtlCol="0">
            <a:spAutoFit/>
          </a:bodyPr>
          <a:lstStyle/>
          <a:p>
            <a:r>
              <a:rPr lang="en-IE" dirty="0" smtClean="0"/>
              <a:t>Using </a:t>
            </a:r>
            <a:r>
              <a:rPr lang="en-IE" dirty="0" err="1" smtClean="0"/>
              <a:t>Xpath</a:t>
            </a:r>
            <a:r>
              <a:rPr lang="en-IE" dirty="0" smtClean="0"/>
              <a:t> axis to find elements you wish to interact with</a:t>
            </a:r>
          </a:p>
          <a:p>
            <a:r>
              <a:rPr lang="en-IE" dirty="0" smtClean="0"/>
              <a:t>Refer to W3Schools</a:t>
            </a:r>
          </a:p>
          <a:p>
            <a:endParaRPr lang="en-IE" dirty="0"/>
          </a:p>
          <a:p>
            <a:endParaRPr lang="en-IE" dirty="0" smtClean="0"/>
          </a:p>
          <a:p>
            <a:endParaRPr lang="en-IE" dirty="0"/>
          </a:p>
          <a:p>
            <a:endParaRPr lang="en-IE"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520" y="1340768"/>
            <a:ext cx="8930489" cy="40949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4568234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67544" y="188640"/>
            <a:ext cx="7632848" cy="369332"/>
          </a:xfrm>
          <a:prstGeom prst="rect">
            <a:avLst/>
          </a:prstGeom>
          <a:noFill/>
        </p:spPr>
        <p:txBody>
          <a:bodyPr wrap="square" rtlCol="0">
            <a:spAutoFit/>
          </a:bodyPr>
          <a:lstStyle/>
          <a:p>
            <a:r>
              <a:rPr lang="en-IE" dirty="0" smtClean="0"/>
              <a:t>Selenium </a:t>
            </a:r>
            <a:r>
              <a:rPr lang="en-IE" dirty="0" err="1" smtClean="0"/>
              <a:t>JavaDocs</a:t>
            </a:r>
            <a:endParaRPr lang="en-IE" dirty="0"/>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2025" y="1556792"/>
            <a:ext cx="10258426" cy="4286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38967223"/>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1484784"/>
            <a:ext cx="7560840" cy="1200329"/>
          </a:xfrm>
          <a:prstGeom prst="rect">
            <a:avLst/>
          </a:prstGeom>
          <a:noFill/>
        </p:spPr>
        <p:txBody>
          <a:bodyPr wrap="square" rtlCol="0">
            <a:spAutoFit/>
          </a:bodyPr>
          <a:lstStyle/>
          <a:p>
            <a:r>
              <a:rPr lang="en-IE" sz="5400" dirty="0" smtClean="0">
                <a:latin typeface="Algerian" panose="04020705040A02060702" pitchFamily="82" charset="0"/>
              </a:rPr>
              <a:t>		EXERCISE</a:t>
            </a:r>
          </a:p>
          <a:p>
            <a:endParaRPr lang="en-IE" dirty="0"/>
          </a:p>
        </p:txBody>
      </p:sp>
    </p:spTree>
    <p:extLst>
      <p:ext uri="{BB962C8B-B14F-4D97-AF65-F5344CB8AC3E}">
        <p14:creationId xmlns:p14="http://schemas.microsoft.com/office/powerpoint/2010/main" val="3379676567"/>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869" y="-27380"/>
            <a:ext cx="8640960" cy="923330"/>
          </a:xfrm>
          <a:prstGeom prst="rect">
            <a:avLst/>
          </a:prstGeom>
          <a:noFill/>
        </p:spPr>
        <p:txBody>
          <a:bodyPr wrap="square" rtlCol="0">
            <a:spAutoFit/>
          </a:bodyPr>
          <a:lstStyle/>
          <a:p>
            <a:r>
              <a:rPr lang="en-IE" dirty="0" smtClean="0"/>
              <a:t>Use the following </a:t>
            </a:r>
            <a:r>
              <a:rPr lang="en-IE" dirty="0"/>
              <a:t>web address: </a:t>
            </a:r>
            <a:r>
              <a:rPr lang="en-IE" dirty="0">
                <a:hlinkClick r:id="rId2"/>
              </a:rPr>
              <a:t>https://</a:t>
            </a:r>
            <a:r>
              <a:rPr lang="en-IE" dirty="0" smtClean="0">
                <a:hlinkClick r:id="rId2"/>
              </a:rPr>
              <a:t>accounts.google.com</a:t>
            </a:r>
            <a:r>
              <a:rPr lang="en-IE" dirty="0" smtClean="0"/>
              <a:t>(GMAIL)</a:t>
            </a:r>
          </a:p>
          <a:p>
            <a:endParaRPr lang="en-IE" dirty="0"/>
          </a:p>
          <a:p>
            <a:endParaRPr lang="en-IE" dirty="0"/>
          </a:p>
        </p:txBody>
      </p:sp>
      <p:pic>
        <p:nvPicPr>
          <p:cNvPr id="2150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520" y="424663"/>
            <a:ext cx="9667875" cy="5534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299207844"/>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7504" y="116632"/>
            <a:ext cx="8136904" cy="6186309"/>
          </a:xfrm>
          <a:prstGeom prst="rect">
            <a:avLst/>
          </a:prstGeom>
          <a:noFill/>
        </p:spPr>
        <p:txBody>
          <a:bodyPr wrap="square" rtlCol="0">
            <a:spAutoFit/>
          </a:bodyPr>
          <a:lstStyle/>
          <a:p>
            <a:r>
              <a:rPr lang="en-IE" dirty="0" smtClean="0"/>
              <a:t>Using </a:t>
            </a:r>
            <a:r>
              <a:rPr lang="en-IE" dirty="0" smtClean="0">
                <a:latin typeface="Courier New" panose="02070309020205020404" pitchFamily="49" charset="0"/>
                <a:cs typeface="Courier New" panose="02070309020205020404" pitchFamily="49" charset="0"/>
              </a:rPr>
              <a:t>contains</a:t>
            </a:r>
            <a:r>
              <a:rPr lang="en-IE" dirty="0" smtClean="0"/>
              <a:t> and </a:t>
            </a:r>
            <a:r>
              <a:rPr lang="en-IE" dirty="0" smtClean="0">
                <a:latin typeface="Courier New" panose="02070309020205020404" pitchFamily="49" charset="0"/>
                <a:cs typeface="Courier New" panose="02070309020205020404" pitchFamily="49" charset="0"/>
              </a:rPr>
              <a:t>starts-with:</a:t>
            </a:r>
          </a:p>
          <a:p>
            <a:pPr marL="342900" indent="-342900">
              <a:buFont typeface="+mj-lt"/>
              <a:buAutoNum type="arabicPeriod"/>
            </a:pPr>
            <a:r>
              <a:rPr lang="en-IE" b="1" dirty="0" smtClean="0"/>
              <a:t>Syntax: </a:t>
            </a:r>
            <a:r>
              <a:rPr lang="en-IE" b="1" dirty="0" smtClean="0">
                <a:latin typeface="Courier New" panose="02070309020205020404" pitchFamily="49" charset="0"/>
                <a:cs typeface="Courier New" panose="02070309020205020404" pitchFamily="49" charset="0"/>
              </a:rPr>
              <a:t>contains</a:t>
            </a:r>
            <a:endParaRPr lang="en-IE" dirty="0">
              <a:latin typeface="Courier New" panose="02070309020205020404" pitchFamily="49" charset="0"/>
              <a:cs typeface="Courier New" panose="02070309020205020404" pitchFamily="49" charset="0"/>
            </a:endParaRPr>
          </a:p>
          <a:p>
            <a:r>
              <a:rPr lang="en-IE" dirty="0"/>
              <a:t>To find the “</a:t>
            </a:r>
            <a:r>
              <a:rPr lang="en-IE" dirty="0" smtClean="0"/>
              <a:t>Create </a:t>
            </a:r>
            <a:r>
              <a:rPr lang="en-IE" dirty="0"/>
              <a:t>account” hyperlink, consider the following variations of contains() method.</a:t>
            </a:r>
          </a:p>
          <a:p>
            <a:r>
              <a:rPr lang="en-IE" b="1" dirty="0"/>
              <a:t>By Text</a:t>
            </a:r>
            <a:endParaRPr lang="en-IE" dirty="0"/>
          </a:p>
          <a:p>
            <a:r>
              <a:rPr lang="en-IE" dirty="0"/>
              <a:t>–          //a[contains(text(),’Create’)] </a:t>
            </a:r>
          </a:p>
          <a:p>
            <a:r>
              <a:rPr lang="en-IE" dirty="0" smtClean="0"/>
              <a:t>–</a:t>
            </a:r>
            <a:r>
              <a:rPr lang="en-IE" dirty="0"/>
              <a:t>          //a[contains(text</a:t>
            </a:r>
            <a:r>
              <a:rPr lang="en-IE" dirty="0" smtClean="0"/>
              <a:t>(),’ </a:t>
            </a:r>
            <a:r>
              <a:rPr lang="en-IE" dirty="0"/>
              <a:t>account’)] </a:t>
            </a:r>
          </a:p>
          <a:p>
            <a:r>
              <a:rPr lang="en-IE" b="1" dirty="0"/>
              <a:t>By Attribute</a:t>
            </a:r>
            <a:endParaRPr lang="en-IE" dirty="0"/>
          </a:p>
          <a:p>
            <a:r>
              <a:rPr lang="en-IE" dirty="0"/>
              <a:t>–          //a[contains(@</a:t>
            </a:r>
            <a:r>
              <a:rPr lang="en-IE" dirty="0" err="1"/>
              <a:t>id,’signup</a:t>
            </a:r>
            <a:r>
              <a:rPr lang="en-IE" dirty="0"/>
              <a:t>’)] </a:t>
            </a:r>
          </a:p>
          <a:p>
            <a:r>
              <a:rPr lang="en-IE" dirty="0"/>
              <a:t>–          //a[contains(@</a:t>
            </a:r>
            <a:r>
              <a:rPr lang="en-IE" dirty="0" err="1"/>
              <a:t>id,’link</a:t>
            </a:r>
            <a:r>
              <a:rPr lang="en-IE" dirty="0"/>
              <a:t>-signup’)] </a:t>
            </a:r>
          </a:p>
          <a:p>
            <a:r>
              <a:rPr lang="en-IE" dirty="0"/>
              <a:t>–          //a[contains(@</a:t>
            </a:r>
            <a:r>
              <a:rPr lang="en-IE" dirty="0" err="1"/>
              <a:t>id,</a:t>
            </a:r>
            <a:r>
              <a:rPr lang="en-IE" dirty="0" err="1" smtClean="0"/>
              <a:t>’link</a:t>
            </a:r>
            <a:r>
              <a:rPr lang="en-IE" dirty="0" smtClean="0"/>
              <a:t>’)] </a:t>
            </a:r>
          </a:p>
          <a:p>
            <a:endParaRPr lang="en-IE" dirty="0"/>
          </a:p>
          <a:p>
            <a:r>
              <a:rPr lang="en-IE" b="1" dirty="0" smtClean="0"/>
              <a:t>2. Syntax: </a:t>
            </a:r>
            <a:r>
              <a:rPr lang="en-IE" b="1" dirty="0" smtClean="0">
                <a:latin typeface="Courier New" panose="02070309020205020404" pitchFamily="49" charset="0"/>
                <a:cs typeface="Courier New" panose="02070309020205020404" pitchFamily="49" charset="0"/>
              </a:rPr>
              <a:t>starts-with</a:t>
            </a:r>
            <a:r>
              <a:rPr lang="en-IE" b="1" dirty="0">
                <a:latin typeface="Courier New" panose="02070309020205020404" pitchFamily="49" charset="0"/>
                <a:cs typeface="Courier New" panose="02070309020205020404" pitchFamily="49" charset="0"/>
              </a:rPr>
              <a:t>() </a:t>
            </a:r>
            <a:r>
              <a:rPr lang="en-IE" b="1" dirty="0" smtClean="0"/>
              <a:t>Syntax</a:t>
            </a:r>
            <a:r>
              <a:rPr lang="en-IE" b="1" dirty="0"/>
              <a:t>:</a:t>
            </a:r>
            <a:endParaRPr lang="en-IE" dirty="0"/>
          </a:p>
          <a:p>
            <a:r>
              <a:rPr lang="en-IE" dirty="0"/>
              <a:t>To find the “Create </a:t>
            </a:r>
            <a:r>
              <a:rPr lang="en-IE" dirty="0" smtClean="0"/>
              <a:t>account</a:t>
            </a:r>
            <a:r>
              <a:rPr lang="en-IE" dirty="0"/>
              <a:t>” hyperlink, consider the following variations of starts-with() method.</a:t>
            </a:r>
          </a:p>
          <a:p>
            <a:r>
              <a:rPr lang="en-IE" b="1" dirty="0"/>
              <a:t>By Attribute</a:t>
            </a:r>
            <a:endParaRPr lang="en-IE" dirty="0"/>
          </a:p>
          <a:p>
            <a:r>
              <a:rPr lang="en-IE" dirty="0"/>
              <a:t>–          //a[starts-with(@id,’</a:t>
            </a:r>
            <a:r>
              <a:rPr lang="en-IE" dirty="0" err="1"/>
              <a:t>li</a:t>
            </a:r>
            <a:r>
              <a:rPr lang="en-IE" dirty="0"/>
              <a:t>nk-si’)] </a:t>
            </a:r>
          </a:p>
          <a:p>
            <a:r>
              <a:rPr lang="en-IE" dirty="0"/>
              <a:t>–          //a[starts-with(@</a:t>
            </a:r>
            <a:r>
              <a:rPr lang="en-IE" dirty="0" err="1"/>
              <a:t>id,’link</a:t>
            </a:r>
            <a:r>
              <a:rPr lang="en-IE" dirty="0"/>
              <a:t>-sign’)] </a:t>
            </a:r>
          </a:p>
          <a:p>
            <a:endParaRPr lang="en-IE" dirty="0" smtClean="0">
              <a:latin typeface="Courier New" panose="02070309020205020404" pitchFamily="49" charset="0"/>
              <a:cs typeface="Courier New" panose="02070309020205020404" pitchFamily="49" charset="0"/>
            </a:endParaRPr>
          </a:p>
          <a:p>
            <a:endParaRPr lang="en-IE" dirty="0">
              <a:latin typeface="Courier New" panose="02070309020205020404" pitchFamily="49" charset="0"/>
              <a:cs typeface="Courier New" panose="02070309020205020404" pitchFamily="49" charset="0"/>
            </a:endParaRPr>
          </a:p>
          <a:p>
            <a:r>
              <a:rPr lang="en-IE" dirty="0">
                <a:latin typeface="Courier New" panose="02070309020205020404" pitchFamily="49" charset="0"/>
                <a:cs typeface="Courier New" panose="02070309020205020404" pitchFamily="49" charset="0"/>
              </a:rPr>
              <a:t>Ref:  http://www.protechskills.com/testing/automation-testing/selenium/usage-contains-starts-functions-xpath</a:t>
            </a:r>
          </a:p>
        </p:txBody>
      </p:sp>
    </p:spTree>
    <p:extLst>
      <p:ext uri="{BB962C8B-B14F-4D97-AF65-F5344CB8AC3E}">
        <p14:creationId xmlns:p14="http://schemas.microsoft.com/office/powerpoint/2010/main" val="3351461389"/>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7504" y="1916832"/>
            <a:ext cx="9793088" cy="923330"/>
          </a:xfrm>
          <a:prstGeom prst="rect">
            <a:avLst/>
          </a:prstGeom>
          <a:noFill/>
        </p:spPr>
        <p:txBody>
          <a:bodyPr wrap="square" rtlCol="0">
            <a:spAutoFit/>
          </a:bodyPr>
          <a:lstStyle/>
          <a:p>
            <a:r>
              <a:rPr lang="en-IE" sz="5400" dirty="0" smtClean="0">
                <a:latin typeface="Algerian" panose="04020705040A02060702" pitchFamily="82" charset="0"/>
              </a:rPr>
              <a:t>			SOLUTION</a:t>
            </a:r>
            <a:endParaRPr lang="en-IE" sz="5400" dirty="0">
              <a:latin typeface="Algerian" panose="04020705040A02060702" pitchFamily="82" charset="0"/>
            </a:endParaRPr>
          </a:p>
        </p:txBody>
      </p:sp>
    </p:spTree>
    <p:extLst>
      <p:ext uri="{BB962C8B-B14F-4D97-AF65-F5344CB8AC3E}">
        <p14:creationId xmlns:p14="http://schemas.microsoft.com/office/powerpoint/2010/main" val="2680581846"/>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7838" y="876300"/>
            <a:ext cx="5648325" cy="5105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5488589"/>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7400" y="1001613"/>
            <a:ext cx="5029200" cy="5019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84699985"/>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5013" y="900113"/>
            <a:ext cx="5133975" cy="50577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03753425"/>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3550" y="876300"/>
            <a:ext cx="5676900" cy="5105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07760476"/>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1638" y="800100"/>
            <a:ext cx="5800725" cy="5257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42649268"/>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6400" y="785813"/>
            <a:ext cx="5791200" cy="52863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219444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260648"/>
            <a:ext cx="8496944" cy="4154984"/>
          </a:xfrm>
          <a:prstGeom prst="rect">
            <a:avLst/>
          </a:prstGeom>
          <a:noFill/>
        </p:spPr>
        <p:txBody>
          <a:bodyPr wrap="square" rtlCol="0">
            <a:spAutoFit/>
          </a:bodyPr>
          <a:lstStyle/>
          <a:p>
            <a:r>
              <a:rPr lang="en-IE" sz="2400" dirty="0" smtClean="0"/>
              <a:t>Rules that apply to test automation</a:t>
            </a:r>
          </a:p>
          <a:p>
            <a:endParaRPr lang="en-IE" sz="2400" dirty="0"/>
          </a:p>
          <a:p>
            <a:pPr marL="285750" indent="-285750">
              <a:buFont typeface="Arial" pitchFamily="34" charset="0"/>
              <a:buChar char="•"/>
            </a:pPr>
            <a:r>
              <a:rPr lang="en-IE" sz="2400" dirty="0" smtClean="0"/>
              <a:t>Tests should always have a known starting point.- </a:t>
            </a:r>
            <a:r>
              <a:rPr lang="en-IE" sz="2400" dirty="0" err="1" smtClean="0"/>
              <a:t>eg</a:t>
            </a:r>
            <a:r>
              <a:rPr lang="en-IE" sz="2400" dirty="0" smtClean="0"/>
              <a:t> opening a certain page to start a work flow</a:t>
            </a:r>
          </a:p>
          <a:p>
            <a:pPr marL="285750" indent="-285750">
              <a:buFont typeface="Arial" pitchFamily="34" charset="0"/>
              <a:buChar char="•"/>
            </a:pPr>
            <a:endParaRPr lang="en-IE" sz="2400" dirty="0"/>
          </a:p>
          <a:p>
            <a:pPr marL="285750" indent="-285750">
              <a:buFont typeface="Arial" pitchFamily="34" charset="0"/>
              <a:buChar char="•"/>
            </a:pPr>
            <a:r>
              <a:rPr lang="en-IE" sz="2400" dirty="0" smtClean="0"/>
              <a:t>Tests should not have to rely on other tests to run.- If a test is going to add something, do not have a separate test to delete it.</a:t>
            </a:r>
          </a:p>
          <a:p>
            <a:pPr marL="285750" indent="-285750">
              <a:buFont typeface="Arial" pitchFamily="34" charset="0"/>
              <a:buChar char="•"/>
            </a:pPr>
            <a:endParaRPr lang="en-IE" sz="2400" dirty="0"/>
          </a:p>
          <a:p>
            <a:pPr marL="285750" indent="-285750">
              <a:buFont typeface="Arial" pitchFamily="34" charset="0"/>
              <a:buChar char="•"/>
            </a:pPr>
            <a:r>
              <a:rPr lang="en-IE" sz="2400" dirty="0" smtClean="0"/>
              <a:t>Tests should only test one thing at a time</a:t>
            </a:r>
          </a:p>
          <a:p>
            <a:pPr marL="285750" indent="-285750">
              <a:buFont typeface="Arial" pitchFamily="34" charset="0"/>
              <a:buChar char="•"/>
            </a:pPr>
            <a:endParaRPr lang="en-IE" sz="2400" dirty="0"/>
          </a:p>
          <a:p>
            <a:pPr marL="285750" indent="-285750">
              <a:buFont typeface="Arial" pitchFamily="34" charset="0"/>
              <a:buChar char="•"/>
            </a:pPr>
            <a:r>
              <a:rPr lang="en-IE" sz="2400" dirty="0" smtClean="0"/>
              <a:t>Tests should clean up after themselves.</a:t>
            </a:r>
            <a:endParaRPr lang="en-IE" sz="2400" dirty="0"/>
          </a:p>
        </p:txBody>
      </p:sp>
    </p:spTree>
    <p:extLst>
      <p:ext uri="{BB962C8B-B14F-4D97-AF65-F5344CB8AC3E}">
        <p14:creationId xmlns:p14="http://schemas.microsoft.com/office/powerpoint/2010/main" val="1434148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1638" y="757238"/>
            <a:ext cx="5800725" cy="5343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48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04975" y="723900"/>
            <a:ext cx="5734050" cy="5410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34481952"/>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2" y="2132856"/>
            <a:ext cx="7839075" cy="2095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323528" y="404664"/>
            <a:ext cx="8424936" cy="923330"/>
          </a:xfrm>
          <a:prstGeom prst="rect">
            <a:avLst/>
          </a:prstGeom>
          <a:noFill/>
        </p:spPr>
        <p:txBody>
          <a:bodyPr wrap="square" rtlCol="0">
            <a:spAutoFit/>
          </a:bodyPr>
          <a:lstStyle/>
          <a:p>
            <a:r>
              <a:rPr lang="en-IE" b="1" dirty="0" smtClean="0"/>
              <a:t>5. CSS Selectors</a:t>
            </a:r>
          </a:p>
          <a:p>
            <a:pPr marL="285750" indent="-285750">
              <a:buFont typeface="Arial" pitchFamily="34" charset="0"/>
              <a:buChar char="•"/>
            </a:pPr>
            <a:r>
              <a:rPr lang="en-IE" dirty="0" smtClean="0"/>
              <a:t>Open Firebug</a:t>
            </a:r>
          </a:p>
          <a:p>
            <a:pPr marL="285750" indent="-285750">
              <a:buFont typeface="Arial" pitchFamily="34" charset="0"/>
              <a:buChar char="•"/>
            </a:pPr>
            <a:r>
              <a:rPr lang="en-IE" dirty="0" smtClean="0"/>
              <a:t>Click on </a:t>
            </a:r>
            <a:r>
              <a:rPr lang="en-IE" dirty="0" err="1" smtClean="0"/>
              <a:t>FireFinder</a:t>
            </a:r>
            <a:r>
              <a:rPr lang="en-IE" dirty="0" smtClean="0"/>
              <a:t> Tab</a:t>
            </a:r>
            <a:endParaRPr lang="en-IE" dirty="0"/>
          </a:p>
        </p:txBody>
      </p:sp>
    </p:spTree>
    <p:extLst>
      <p:ext uri="{BB962C8B-B14F-4D97-AF65-F5344CB8AC3E}">
        <p14:creationId xmlns:p14="http://schemas.microsoft.com/office/powerpoint/2010/main" val="858505543"/>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2668" y="75982"/>
            <a:ext cx="8136904" cy="369332"/>
          </a:xfrm>
          <a:prstGeom prst="rect">
            <a:avLst/>
          </a:prstGeom>
          <a:noFill/>
        </p:spPr>
        <p:txBody>
          <a:bodyPr wrap="square" rtlCol="0">
            <a:spAutoFit/>
          </a:bodyPr>
          <a:lstStyle/>
          <a:p>
            <a:r>
              <a:rPr lang="en-IE" dirty="0" smtClean="0"/>
              <a:t>In Selenium do the following</a:t>
            </a:r>
            <a:endParaRPr lang="en-IE"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973" y="445314"/>
            <a:ext cx="9048750" cy="66579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61061260"/>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43608" y="1700808"/>
            <a:ext cx="6912768" cy="923330"/>
          </a:xfrm>
          <a:prstGeom prst="rect">
            <a:avLst/>
          </a:prstGeom>
          <a:noFill/>
        </p:spPr>
        <p:txBody>
          <a:bodyPr wrap="square" rtlCol="0">
            <a:spAutoFit/>
          </a:bodyPr>
          <a:lstStyle/>
          <a:p>
            <a:r>
              <a:rPr lang="en-IE" sz="5400" dirty="0" smtClean="0">
                <a:latin typeface="Algerian" panose="04020705040A02060702" pitchFamily="82" charset="0"/>
              </a:rPr>
              <a:t>		EXERCISE</a:t>
            </a:r>
            <a:endParaRPr lang="en-IE" sz="5400" dirty="0">
              <a:latin typeface="Algerian" panose="04020705040A02060702" pitchFamily="82" charset="0"/>
            </a:endParaRPr>
          </a:p>
        </p:txBody>
      </p:sp>
    </p:spTree>
    <p:extLst>
      <p:ext uri="{BB962C8B-B14F-4D97-AF65-F5344CB8AC3E}">
        <p14:creationId xmlns:p14="http://schemas.microsoft.com/office/powerpoint/2010/main" val="208446819"/>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99592" y="548680"/>
            <a:ext cx="7776864" cy="1200329"/>
          </a:xfrm>
          <a:prstGeom prst="rect">
            <a:avLst/>
          </a:prstGeom>
          <a:noFill/>
        </p:spPr>
        <p:txBody>
          <a:bodyPr wrap="square" rtlCol="0">
            <a:spAutoFit/>
          </a:bodyPr>
          <a:lstStyle/>
          <a:p>
            <a:r>
              <a:rPr lang="en-IE" dirty="0" smtClean="0"/>
              <a:t>Find the “link” using </a:t>
            </a:r>
            <a:r>
              <a:rPr lang="en-IE" dirty="0" err="1" smtClean="0"/>
              <a:t>Firefinder</a:t>
            </a:r>
            <a:endParaRPr lang="en-IE" dirty="0" smtClean="0"/>
          </a:p>
          <a:p>
            <a:endParaRPr lang="en-IE" dirty="0"/>
          </a:p>
          <a:p>
            <a:endParaRPr lang="en-IE" dirty="0" smtClean="0"/>
          </a:p>
          <a:p>
            <a:endParaRPr lang="en-IE"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4913" y="2019300"/>
            <a:ext cx="6734175" cy="2819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61598823"/>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33626" y="1628800"/>
            <a:ext cx="7200800" cy="923330"/>
          </a:xfrm>
          <a:prstGeom prst="rect">
            <a:avLst/>
          </a:prstGeom>
          <a:noFill/>
        </p:spPr>
        <p:txBody>
          <a:bodyPr wrap="square" rtlCol="0">
            <a:spAutoFit/>
          </a:bodyPr>
          <a:lstStyle/>
          <a:p>
            <a:r>
              <a:rPr lang="en-IE" sz="5400" dirty="0" smtClean="0">
                <a:latin typeface="Algerian" panose="04020705040A02060702" pitchFamily="82" charset="0"/>
              </a:rPr>
              <a:t>		SOLUTION</a:t>
            </a:r>
            <a:endParaRPr lang="en-IE" sz="5400" dirty="0">
              <a:latin typeface="Algerian" panose="04020705040A02060702" pitchFamily="82" charset="0"/>
            </a:endParaRPr>
          </a:p>
        </p:txBody>
      </p:sp>
    </p:spTree>
    <p:extLst>
      <p:ext uri="{BB962C8B-B14F-4D97-AF65-F5344CB8AC3E}">
        <p14:creationId xmlns:p14="http://schemas.microsoft.com/office/powerpoint/2010/main" val="4007169267"/>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519" y="1196752"/>
            <a:ext cx="8277225" cy="5372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13339839"/>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81225" y="1042988"/>
            <a:ext cx="4781550" cy="4772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48860961"/>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548680"/>
            <a:ext cx="7920880" cy="2585323"/>
          </a:xfrm>
          <a:prstGeom prst="rect">
            <a:avLst/>
          </a:prstGeom>
          <a:noFill/>
        </p:spPr>
        <p:txBody>
          <a:bodyPr wrap="square" rtlCol="0">
            <a:spAutoFit/>
          </a:bodyPr>
          <a:lstStyle/>
          <a:p>
            <a:r>
              <a:rPr lang="en-IE" b="1" dirty="0" smtClean="0"/>
              <a:t>Using sibling nodes to find the element</a:t>
            </a:r>
          </a:p>
          <a:p>
            <a:endParaRPr lang="en-IE" dirty="0"/>
          </a:p>
          <a:p>
            <a:r>
              <a:rPr lang="en-IE" dirty="0" smtClean="0"/>
              <a:t>Finding elements by using a sibling node in the DOM is the most common way to access an element</a:t>
            </a:r>
          </a:p>
          <a:p>
            <a:r>
              <a:rPr lang="en-IE" dirty="0"/>
              <a:t># is an </a:t>
            </a:r>
            <a:r>
              <a:rPr lang="en-IE" dirty="0" smtClean="0"/>
              <a:t>id selector, </a:t>
            </a:r>
            <a:r>
              <a:rPr lang="en-IE" dirty="0"/>
              <a:t>used to target a </a:t>
            </a:r>
            <a:r>
              <a:rPr lang="en-IE" i="1" dirty="0"/>
              <a:t>single</a:t>
            </a:r>
            <a:r>
              <a:rPr lang="en-IE" dirty="0"/>
              <a:t> specific element with a unique id</a:t>
            </a:r>
            <a:endParaRPr lang="en-IE" dirty="0" smtClean="0"/>
          </a:p>
          <a:p>
            <a:endParaRPr lang="en-IE" dirty="0"/>
          </a:p>
          <a:p>
            <a:r>
              <a:rPr lang="en-IE" dirty="0" smtClean="0"/>
              <a:t>Create a CSS selector to find second button – </a:t>
            </a:r>
            <a:r>
              <a:rPr lang="en-IE" dirty="0" smtClean="0">
                <a:latin typeface="Arial Black" pitchFamily="34" charset="0"/>
              </a:rPr>
              <a:t>Sibling Button</a:t>
            </a:r>
          </a:p>
          <a:p>
            <a:endParaRPr lang="en-IE" dirty="0"/>
          </a:p>
          <a:p>
            <a:endParaRPr lang="en-IE"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9084" y="2492896"/>
            <a:ext cx="5257800" cy="4286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42888007"/>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819" y="216857"/>
            <a:ext cx="9286875" cy="6410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17747" y="-68034"/>
            <a:ext cx="3960440" cy="369332"/>
          </a:xfrm>
          <a:prstGeom prst="rect">
            <a:avLst/>
          </a:prstGeom>
          <a:noFill/>
        </p:spPr>
        <p:txBody>
          <a:bodyPr wrap="square" rtlCol="0">
            <a:spAutoFit/>
          </a:bodyPr>
          <a:lstStyle/>
          <a:p>
            <a:r>
              <a:rPr lang="en-IE" dirty="0" smtClean="0"/>
              <a:t>Using the div tag</a:t>
            </a:r>
            <a:endParaRPr lang="en-IE" dirty="0"/>
          </a:p>
        </p:txBody>
      </p:sp>
    </p:spTree>
    <p:extLst>
      <p:ext uri="{BB962C8B-B14F-4D97-AF65-F5344CB8AC3E}">
        <p14:creationId xmlns:p14="http://schemas.microsoft.com/office/powerpoint/2010/main" val="33627377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204609"/>
            <a:ext cx="8352928" cy="707886"/>
          </a:xfrm>
          <a:prstGeom prst="rect">
            <a:avLst/>
          </a:prstGeom>
          <a:noFill/>
        </p:spPr>
        <p:txBody>
          <a:bodyPr wrap="square" rtlCol="0">
            <a:spAutoFit/>
          </a:bodyPr>
          <a:lstStyle/>
          <a:p>
            <a:pPr marL="342900" indent="-342900">
              <a:buFont typeface="Arial" pitchFamily="34" charset="0"/>
              <a:buChar char="•"/>
            </a:pPr>
            <a:r>
              <a:rPr lang="en-IE" sz="2000" dirty="0" smtClean="0"/>
              <a:t>Start the Selenium IDE and change base URL:</a:t>
            </a:r>
          </a:p>
          <a:p>
            <a:pPr marL="342900" indent="-342900">
              <a:buFont typeface="Arial" pitchFamily="34" charset="0"/>
              <a:buChar char="•"/>
            </a:pPr>
            <a:r>
              <a:rPr lang="en-IE" sz="2000" dirty="0" smtClean="0"/>
              <a:t>Record button engaged when you load the IDE</a:t>
            </a:r>
            <a:endParaRPr lang="en-IE" sz="2000" dirty="0"/>
          </a:p>
        </p:txBody>
      </p:sp>
      <p:pic>
        <p:nvPicPr>
          <p:cNvPr id="409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3608" y="1412776"/>
            <a:ext cx="6086475" cy="49720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39032279"/>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476672"/>
            <a:ext cx="8568952" cy="1200329"/>
          </a:xfrm>
          <a:prstGeom prst="rect">
            <a:avLst/>
          </a:prstGeom>
          <a:noFill/>
        </p:spPr>
        <p:txBody>
          <a:bodyPr wrap="square" rtlCol="0">
            <a:spAutoFit/>
          </a:bodyPr>
          <a:lstStyle/>
          <a:p>
            <a:r>
              <a:rPr lang="en-IE" dirty="0" smtClean="0"/>
              <a:t>Using Element Ids in CSS selectors</a:t>
            </a:r>
          </a:p>
          <a:p>
            <a:r>
              <a:rPr lang="en-IE" dirty="0"/>
              <a:t> </a:t>
            </a:r>
            <a:r>
              <a:rPr lang="en-IE" dirty="0" smtClean="0"/>
              <a:t>To find an element by ID in a CSS selector, place a # in front of the ID( Chapter 2)</a:t>
            </a:r>
          </a:p>
          <a:p>
            <a:endParaRPr lang="en-IE" dirty="0"/>
          </a:p>
          <a:p>
            <a:r>
              <a:rPr lang="en-IE" dirty="0" smtClean="0"/>
              <a:t> </a:t>
            </a:r>
            <a:endParaRPr lang="en-IE"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0199" y="1519238"/>
            <a:ext cx="6781579" cy="435803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80385240"/>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43608" y="1700808"/>
            <a:ext cx="6912768" cy="923330"/>
          </a:xfrm>
          <a:prstGeom prst="rect">
            <a:avLst/>
          </a:prstGeom>
          <a:noFill/>
        </p:spPr>
        <p:txBody>
          <a:bodyPr wrap="square" rtlCol="0">
            <a:spAutoFit/>
          </a:bodyPr>
          <a:lstStyle/>
          <a:p>
            <a:r>
              <a:rPr lang="en-IE" sz="5400" dirty="0" smtClean="0">
                <a:latin typeface="Algerian" panose="04020705040A02060702" pitchFamily="82" charset="0"/>
              </a:rPr>
              <a:t>		EXERCISE</a:t>
            </a:r>
            <a:endParaRPr lang="en-IE" sz="5400" dirty="0">
              <a:latin typeface="Algerian" panose="04020705040A02060702" pitchFamily="82" charset="0"/>
            </a:endParaRPr>
          </a:p>
        </p:txBody>
      </p:sp>
    </p:spTree>
    <p:extLst>
      <p:ext uri="{BB962C8B-B14F-4D97-AF65-F5344CB8AC3E}">
        <p14:creationId xmlns:p14="http://schemas.microsoft.com/office/powerpoint/2010/main" val="2101260033"/>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4888" y="1528763"/>
            <a:ext cx="7134225" cy="38004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89901841"/>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33626" y="1628800"/>
            <a:ext cx="7200800" cy="923330"/>
          </a:xfrm>
          <a:prstGeom prst="rect">
            <a:avLst/>
          </a:prstGeom>
          <a:noFill/>
        </p:spPr>
        <p:txBody>
          <a:bodyPr wrap="square" rtlCol="0">
            <a:spAutoFit/>
          </a:bodyPr>
          <a:lstStyle/>
          <a:p>
            <a:r>
              <a:rPr lang="en-IE" sz="5400" dirty="0" smtClean="0">
                <a:latin typeface="Algerian" panose="04020705040A02060702" pitchFamily="82" charset="0"/>
              </a:rPr>
              <a:t>		SOLUTION</a:t>
            </a:r>
            <a:endParaRPr lang="en-IE" sz="5400" dirty="0">
              <a:latin typeface="Algerian" panose="04020705040A02060702" pitchFamily="82" charset="0"/>
            </a:endParaRPr>
          </a:p>
        </p:txBody>
      </p:sp>
    </p:spTree>
    <p:extLst>
      <p:ext uri="{BB962C8B-B14F-4D97-AF65-F5344CB8AC3E}">
        <p14:creationId xmlns:p14="http://schemas.microsoft.com/office/powerpoint/2010/main" val="3429894433"/>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7850" y="1033463"/>
            <a:ext cx="5448300" cy="4791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63807043"/>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431" y="41711"/>
            <a:ext cx="8496944" cy="1477328"/>
          </a:xfrm>
          <a:prstGeom prst="rect">
            <a:avLst/>
          </a:prstGeom>
          <a:noFill/>
        </p:spPr>
        <p:txBody>
          <a:bodyPr wrap="square" rtlCol="0">
            <a:spAutoFit/>
          </a:bodyPr>
          <a:lstStyle/>
          <a:p>
            <a:r>
              <a:rPr lang="en-IE" b="1" dirty="0" smtClean="0"/>
              <a:t>Finding elements by their attributes</a:t>
            </a:r>
          </a:p>
          <a:p>
            <a:endParaRPr lang="en-IE" dirty="0"/>
          </a:p>
          <a:p>
            <a:r>
              <a:rPr lang="en-IE" dirty="0" smtClean="0"/>
              <a:t>Look for button with value chocolate- syntax- </a:t>
            </a:r>
            <a:r>
              <a:rPr lang="en-IE" dirty="0" smtClean="0">
                <a:latin typeface="Arial Black" pitchFamily="34" charset="0"/>
              </a:rPr>
              <a:t>node[attribute=‘value’]</a:t>
            </a:r>
          </a:p>
          <a:p>
            <a:endParaRPr lang="en-IE" dirty="0"/>
          </a:p>
          <a:p>
            <a:endParaRPr lang="en-IE"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1081695"/>
            <a:ext cx="7810500" cy="6172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18188841"/>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548680"/>
            <a:ext cx="8496944" cy="6186309"/>
          </a:xfrm>
          <a:prstGeom prst="rect">
            <a:avLst/>
          </a:prstGeom>
          <a:noFill/>
        </p:spPr>
        <p:txBody>
          <a:bodyPr wrap="square" rtlCol="0">
            <a:spAutoFit/>
          </a:bodyPr>
          <a:lstStyle/>
          <a:p>
            <a:r>
              <a:rPr lang="en-IE" b="1" dirty="0" smtClean="0"/>
              <a:t>Find element by </a:t>
            </a:r>
            <a:r>
              <a:rPr lang="en-IE" b="1" dirty="0" err="1" smtClean="0"/>
              <a:t>href</a:t>
            </a:r>
            <a:r>
              <a:rPr lang="en-IE" b="1" dirty="0" smtClean="0"/>
              <a:t> – syntax </a:t>
            </a:r>
            <a:r>
              <a:rPr lang="en-IE" b="1" dirty="0" smtClean="0">
                <a:latin typeface="Arial Black" pitchFamily="34" charset="0"/>
              </a:rPr>
              <a:t>a[</a:t>
            </a:r>
            <a:r>
              <a:rPr lang="en-IE" b="1" dirty="0" err="1" smtClean="0">
                <a:latin typeface="Arial Black" pitchFamily="34" charset="0"/>
              </a:rPr>
              <a:t>href</a:t>
            </a:r>
            <a:r>
              <a:rPr lang="en-IE" b="1" dirty="0" smtClean="0">
                <a:latin typeface="Arial Black" pitchFamily="34" charset="0"/>
              </a:rPr>
              <a:t>=‘path’]</a:t>
            </a:r>
          </a:p>
          <a:p>
            <a:endParaRPr lang="en-IE" b="1" dirty="0">
              <a:latin typeface="Arial Black" pitchFamily="34" charset="0"/>
            </a:endParaRPr>
          </a:p>
          <a:p>
            <a:r>
              <a:rPr lang="en-IE" dirty="0" smtClean="0"/>
              <a:t>Find a link to chapter from index page: - Go back to </a:t>
            </a:r>
            <a:r>
              <a:rPr lang="en-IE" dirty="0"/>
              <a:t>main </a:t>
            </a:r>
            <a:r>
              <a:rPr lang="en-IE" dirty="0" err="1"/>
              <a:t>page:http</a:t>
            </a:r>
            <a:r>
              <a:rPr lang="en-IE" dirty="0"/>
              <a:t>://book.theautomatedtester.co.uk/</a:t>
            </a:r>
            <a:endParaRPr lang="en-IE" dirty="0" smtClean="0"/>
          </a:p>
          <a:p>
            <a:endParaRPr lang="en-IE" dirty="0"/>
          </a:p>
          <a:p>
            <a:endParaRPr lang="en-IE" dirty="0" smtClean="0"/>
          </a:p>
          <a:p>
            <a:endParaRPr lang="en-IE" dirty="0"/>
          </a:p>
          <a:p>
            <a:endParaRPr lang="en-IE" dirty="0" smtClean="0"/>
          </a:p>
          <a:p>
            <a:endParaRPr lang="en-IE" dirty="0"/>
          </a:p>
          <a:p>
            <a:endParaRPr lang="en-IE" dirty="0" smtClean="0"/>
          </a:p>
          <a:p>
            <a:endParaRPr lang="en-IE" dirty="0"/>
          </a:p>
          <a:p>
            <a:endParaRPr lang="en-IE" dirty="0" smtClean="0"/>
          </a:p>
          <a:p>
            <a:endParaRPr lang="en-IE" dirty="0"/>
          </a:p>
          <a:p>
            <a:endParaRPr lang="en-IE" dirty="0" smtClean="0"/>
          </a:p>
          <a:p>
            <a:endParaRPr lang="en-IE" dirty="0"/>
          </a:p>
          <a:p>
            <a:endParaRPr lang="en-IE" dirty="0" smtClean="0"/>
          </a:p>
          <a:p>
            <a:endParaRPr lang="en-IE" dirty="0"/>
          </a:p>
          <a:p>
            <a:endParaRPr lang="en-IE" dirty="0" smtClean="0"/>
          </a:p>
          <a:p>
            <a:endParaRPr lang="en-IE" dirty="0"/>
          </a:p>
          <a:p>
            <a:r>
              <a:rPr lang="en-IE" dirty="0" smtClean="0"/>
              <a:t>Chaining of attributes supported: syntax-</a:t>
            </a:r>
            <a:r>
              <a:rPr lang="en-IE" dirty="0" err="1" smtClean="0">
                <a:latin typeface="Arial Black" pitchFamily="34" charset="0"/>
              </a:rPr>
              <a:t>css</a:t>
            </a:r>
            <a:r>
              <a:rPr lang="en-IE" dirty="0" smtClean="0">
                <a:latin typeface="Arial Black" pitchFamily="34" charset="0"/>
              </a:rPr>
              <a:t>=node[attr1=‘value’][attr2=‘value2’]</a:t>
            </a:r>
          </a:p>
          <a:p>
            <a:r>
              <a:rPr lang="en-IE" dirty="0" smtClean="0">
                <a:latin typeface="Arial Black" pitchFamily="34" charset="0"/>
              </a:rPr>
              <a:t>e.g. </a:t>
            </a:r>
            <a:r>
              <a:rPr lang="en-IE" dirty="0" err="1" smtClean="0">
                <a:latin typeface="Arial Black" pitchFamily="34" charset="0"/>
              </a:rPr>
              <a:t>css</a:t>
            </a:r>
            <a:r>
              <a:rPr lang="en-IE" dirty="0" smtClean="0">
                <a:latin typeface="Arial Black" pitchFamily="34" charset="0"/>
              </a:rPr>
              <a:t>=input[id=‘but1’][value=‘Button with ID’]</a:t>
            </a:r>
            <a:endParaRPr lang="en-IE"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7511" y="1844824"/>
            <a:ext cx="3838575" cy="39147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98350743"/>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476672"/>
            <a:ext cx="8568952" cy="1754326"/>
          </a:xfrm>
          <a:prstGeom prst="rect">
            <a:avLst/>
          </a:prstGeom>
          <a:noFill/>
        </p:spPr>
        <p:txBody>
          <a:bodyPr wrap="square" rtlCol="0">
            <a:spAutoFit/>
          </a:bodyPr>
          <a:lstStyle/>
          <a:p>
            <a:r>
              <a:rPr lang="en-IE" b="1" dirty="0" smtClean="0"/>
              <a:t>Partial Matches on attributes</a:t>
            </a:r>
          </a:p>
          <a:p>
            <a:endParaRPr lang="en-IE" dirty="0"/>
          </a:p>
          <a:p>
            <a:r>
              <a:rPr lang="en-IE" dirty="0" smtClean="0"/>
              <a:t>In </a:t>
            </a:r>
            <a:r>
              <a:rPr lang="en-IE" dirty="0" err="1" smtClean="0"/>
              <a:t>XPath</a:t>
            </a:r>
            <a:r>
              <a:rPr lang="en-IE" dirty="0" smtClean="0"/>
              <a:t> use contains</a:t>
            </a:r>
          </a:p>
          <a:p>
            <a:endParaRPr lang="en-IE" dirty="0"/>
          </a:p>
          <a:p>
            <a:r>
              <a:rPr lang="en-IE" dirty="0" smtClean="0"/>
              <a:t>For CSS:</a:t>
            </a:r>
          </a:p>
          <a:p>
            <a:endParaRPr lang="en-IE" dirty="0"/>
          </a:p>
        </p:txBody>
      </p:sp>
      <p:graphicFrame>
        <p:nvGraphicFramePr>
          <p:cNvPr id="3" name="Table 2"/>
          <p:cNvGraphicFramePr>
            <a:graphicFrameLocks noGrp="1"/>
          </p:cNvGraphicFramePr>
          <p:nvPr>
            <p:extLst>
              <p:ext uri="{D42A27DB-BD31-4B8C-83A1-F6EECF244321}">
                <p14:modId xmlns:p14="http://schemas.microsoft.com/office/powerpoint/2010/main" val="3553534672"/>
              </p:ext>
            </p:extLst>
          </p:nvPr>
        </p:nvGraphicFramePr>
        <p:xfrm>
          <a:off x="683568" y="2436128"/>
          <a:ext cx="8208912" cy="2834640"/>
        </p:xfrm>
        <a:graphic>
          <a:graphicData uri="http://schemas.openxmlformats.org/drawingml/2006/table">
            <a:tbl>
              <a:tblPr firstRow="1" bandRow="1">
                <a:tableStyleId>{5C22544A-7EE6-4342-B048-85BDC9FD1C3A}</a:tableStyleId>
              </a:tblPr>
              <a:tblGrid>
                <a:gridCol w="1008112"/>
                <a:gridCol w="7200800"/>
              </a:tblGrid>
              <a:tr h="312311">
                <a:tc>
                  <a:txBody>
                    <a:bodyPr/>
                    <a:lstStyle/>
                    <a:p>
                      <a:r>
                        <a:rPr lang="en-IE" dirty="0" smtClean="0"/>
                        <a:t>Syntax</a:t>
                      </a:r>
                      <a:endParaRPr lang="en-IE" dirty="0"/>
                    </a:p>
                  </a:txBody>
                  <a:tcPr/>
                </a:tc>
                <a:tc>
                  <a:txBody>
                    <a:bodyPr/>
                    <a:lstStyle/>
                    <a:p>
                      <a:r>
                        <a:rPr lang="en-IE" dirty="0" smtClean="0"/>
                        <a:t>Description</a:t>
                      </a:r>
                      <a:endParaRPr lang="en-IE" dirty="0"/>
                    </a:p>
                  </a:txBody>
                  <a:tcPr/>
                </a:tc>
              </a:tr>
              <a:tr h="316648">
                <a:tc>
                  <a:txBody>
                    <a:bodyPr/>
                    <a:lstStyle/>
                    <a:p>
                      <a:r>
                        <a:rPr lang="en-IE" dirty="0" smtClean="0"/>
                        <a:t>^=</a:t>
                      </a:r>
                      <a:endParaRPr lang="en-IE" dirty="0"/>
                    </a:p>
                  </a:txBody>
                  <a:tcPr/>
                </a:tc>
                <a:tc>
                  <a:txBody>
                    <a:bodyPr/>
                    <a:lstStyle/>
                    <a:p>
                      <a:r>
                        <a:rPr lang="en-IE" dirty="0" smtClean="0"/>
                        <a:t>Finds the</a:t>
                      </a:r>
                      <a:r>
                        <a:rPr lang="en-IE" baseline="0" dirty="0" smtClean="0"/>
                        <a:t> item starting with the value passed in. This is equivalent to the </a:t>
                      </a:r>
                      <a:r>
                        <a:rPr lang="en-IE" baseline="0" dirty="0" err="1" smtClean="0"/>
                        <a:t>XPath</a:t>
                      </a:r>
                      <a:r>
                        <a:rPr lang="en-IE" baseline="0" dirty="0" smtClean="0"/>
                        <a:t> </a:t>
                      </a:r>
                      <a:r>
                        <a:rPr lang="en-IE" baseline="0" dirty="0" smtClean="0">
                          <a:latin typeface="Arial Black" pitchFamily="34" charset="0"/>
                        </a:rPr>
                        <a:t>starts-with</a:t>
                      </a:r>
                      <a:endParaRPr lang="en-IE" dirty="0">
                        <a:latin typeface="Arial Black" pitchFamily="34" charset="0"/>
                      </a:endParaRPr>
                    </a:p>
                  </a:txBody>
                  <a:tcPr/>
                </a:tc>
              </a:tr>
              <a:tr h="316648">
                <a:tc>
                  <a:txBody>
                    <a:bodyPr/>
                    <a:lstStyle/>
                    <a:p>
                      <a:r>
                        <a:rPr lang="en-IE" dirty="0" smtClean="0"/>
                        <a:t>$=</a:t>
                      </a:r>
                      <a:endParaRPr lang="en-IE"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E" dirty="0" smtClean="0"/>
                        <a:t>Finds the</a:t>
                      </a:r>
                      <a:r>
                        <a:rPr lang="en-IE" baseline="0" dirty="0" smtClean="0"/>
                        <a:t> item ending with the value passed in. This is equivalent to the </a:t>
                      </a:r>
                      <a:r>
                        <a:rPr lang="en-IE" baseline="0" dirty="0" err="1" smtClean="0"/>
                        <a:t>XPath</a:t>
                      </a:r>
                      <a:r>
                        <a:rPr lang="en-IE" baseline="0" dirty="0" smtClean="0"/>
                        <a:t> </a:t>
                      </a:r>
                      <a:r>
                        <a:rPr lang="en-IE" baseline="0" dirty="0" smtClean="0">
                          <a:latin typeface="Arial Black" pitchFamily="34" charset="0"/>
                        </a:rPr>
                        <a:t>ends-with</a:t>
                      </a:r>
                      <a:endParaRPr lang="en-IE" dirty="0" smtClean="0">
                        <a:latin typeface="Arial Black" pitchFamily="34" charset="0"/>
                      </a:endParaRPr>
                    </a:p>
                    <a:p>
                      <a:endParaRPr lang="en-IE" dirty="0"/>
                    </a:p>
                  </a:txBody>
                  <a:tcPr/>
                </a:tc>
              </a:tr>
              <a:tr h="316648">
                <a:tc>
                  <a:txBody>
                    <a:bodyPr/>
                    <a:lstStyle/>
                    <a:p>
                      <a:r>
                        <a:rPr lang="en-IE" dirty="0" smtClean="0"/>
                        <a:t>*=</a:t>
                      </a:r>
                      <a:endParaRPr lang="en-IE"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E" dirty="0" smtClean="0"/>
                        <a:t>Finds the</a:t>
                      </a:r>
                      <a:r>
                        <a:rPr lang="en-IE" baseline="0" dirty="0" smtClean="0"/>
                        <a:t> item that matches the attribute, which has the value that partially matches. This is equivalent to the </a:t>
                      </a:r>
                      <a:r>
                        <a:rPr lang="en-IE" baseline="0" dirty="0" err="1" smtClean="0"/>
                        <a:t>XPath</a:t>
                      </a:r>
                      <a:r>
                        <a:rPr lang="en-IE" baseline="0" dirty="0" smtClean="0"/>
                        <a:t> </a:t>
                      </a:r>
                      <a:r>
                        <a:rPr lang="en-IE" baseline="0" dirty="0" smtClean="0">
                          <a:latin typeface="Arial Black" pitchFamily="34" charset="0"/>
                        </a:rPr>
                        <a:t>contains</a:t>
                      </a:r>
                      <a:endParaRPr lang="en-IE" dirty="0" smtClean="0">
                        <a:latin typeface="Arial Black" pitchFamily="34" charset="0"/>
                      </a:endParaRPr>
                    </a:p>
                    <a:p>
                      <a:endParaRPr lang="en-IE" dirty="0"/>
                    </a:p>
                  </a:txBody>
                  <a:tcPr/>
                </a:tc>
              </a:tr>
            </a:tbl>
          </a:graphicData>
        </a:graphic>
      </p:graphicFrame>
    </p:spTree>
    <p:extLst>
      <p:ext uri="{BB962C8B-B14F-4D97-AF65-F5344CB8AC3E}">
        <p14:creationId xmlns:p14="http://schemas.microsoft.com/office/powerpoint/2010/main" val="2395057899"/>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332656"/>
            <a:ext cx="8352928" cy="923330"/>
          </a:xfrm>
          <a:prstGeom prst="rect">
            <a:avLst/>
          </a:prstGeom>
          <a:noFill/>
        </p:spPr>
        <p:txBody>
          <a:bodyPr wrap="square" rtlCol="0">
            <a:spAutoFit/>
          </a:bodyPr>
          <a:lstStyle/>
          <a:p>
            <a:r>
              <a:rPr lang="en-IE" dirty="0" smtClean="0"/>
              <a:t>In </a:t>
            </a:r>
            <a:r>
              <a:rPr lang="en-IE" dirty="0" err="1" smtClean="0"/>
              <a:t>XPath</a:t>
            </a:r>
            <a:r>
              <a:rPr lang="en-IE" dirty="0" smtClean="0"/>
              <a:t> we had </a:t>
            </a:r>
            <a:r>
              <a:rPr lang="en-IE" dirty="0" smtClean="0">
                <a:latin typeface="Arial Black" pitchFamily="34" charset="0"/>
              </a:rPr>
              <a:t>//div[contains(@</a:t>
            </a:r>
            <a:r>
              <a:rPr lang="en-IE" dirty="0" err="1" smtClean="0">
                <a:latin typeface="Arial Black" pitchFamily="34" charset="0"/>
              </a:rPr>
              <a:t>id,’time</a:t>
            </a:r>
            <a:r>
              <a:rPr lang="en-IE" dirty="0" smtClean="0">
                <a:latin typeface="Arial Black" pitchFamily="34" charset="0"/>
              </a:rPr>
              <a:t>_’)] </a:t>
            </a:r>
            <a:r>
              <a:rPr lang="en-IE" dirty="0" smtClean="0"/>
              <a:t>which has a dynamic ID.</a:t>
            </a:r>
          </a:p>
          <a:p>
            <a:endParaRPr lang="en-IE" dirty="0"/>
          </a:p>
          <a:p>
            <a:r>
              <a:rPr lang="en-IE" dirty="0" smtClean="0"/>
              <a:t>The equivalent CSS selector is( both work)</a:t>
            </a:r>
            <a:endParaRPr lang="en-IE"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7449" y="1633538"/>
            <a:ext cx="4997925" cy="424373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80993606"/>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66888" y="981075"/>
            <a:ext cx="5610225" cy="4895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179512" y="332656"/>
            <a:ext cx="5184576" cy="369332"/>
          </a:xfrm>
          <a:prstGeom prst="rect">
            <a:avLst/>
          </a:prstGeom>
          <a:noFill/>
        </p:spPr>
        <p:txBody>
          <a:bodyPr wrap="square" rtlCol="0">
            <a:spAutoFit/>
          </a:bodyPr>
          <a:lstStyle/>
          <a:p>
            <a:r>
              <a:rPr lang="en-IE" dirty="0" smtClean="0"/>
              <a:t>contains</a:t>
            </a:r>
            <a:endParaRPr lang="en-IE" dirty="0"/>
          </a:p>
        </p:txBody>
      </p:sp>
    </p:spTree>
    <p:extLst>
      <p:ext uri="{BB962C8B-B14F-4D97-AF65-F5344CB8AC3E}">
        <p14:creationId xmlns:p14="http://schemas.microsoft.com/office/powerpoint/2010/main" val="351256507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6552" y="764704"/>
            <a:ext cx="11877675" cy="42386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1043608" y="260648"/>
            <a:ext cx="6480720" cy="369332"/>
          </a:xfrm>
          <a:prstGeom prst="rect">
            <a:avLst/>
          </a:prstGeom>
          <a:noFill/>
        </p:spPr>
        <p:txBody>
          <a:bodyPr wrap="square" rtlCol="0">
            <a:spAutoFit/>
          </a:bodyPr>
          <a:lstStyle/>
          <a:p>
            <a:r>
              <a:rPr lang="en-IE" dirty="0" smtClean="0"/>
              <a:t>First Test</a:t>
            </a:r>
            <a:endParaRPr lang="en-IE" dirty="0"/>
          </a:p>
        </p:txBody>
      </p:sp>
    </p:spTree>
    <p:extLst>
      <p:ext uri="{BB962C8B-B14F-4D97-AF65-F5344CB8AC3E}">
        <p14:creationId xmlns:p14="http://schemas.microsoft.com/office/powerpoint/2010/main" val="3753130046"/>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332656"/>
            <a:ext cx="8568952" cy="2308324"/>
          </a:xfrm>
          <a:prstGeom prst="rect">
            <a:avLst/>
          </a:prstGeom>
          <a:noFill/>
        </p:spPr>
        <p:txBody>
          <a:bodyPr wrap="square" rtlCol="0">
            <a:spAutoFit/>
          </a:bodyPr>
          <a:lstStyle/>
          <a:p>
            <a:r>
              <a:rPr lang="en-IE" b="1" dirty="0" smtClean="0"/>
              <a:t>Finding the nth element with CSS</a:t>
            </a:r>
          </a:p>
          <a:p>
            <a:endParaRPr lang="en-IE" dirty="0"/>
          </a:p>
          <a:p>
            <a:r>
              <a:rPr lang="en-IE" dirty="0" smtClean="0"/>
              <a:t>In the </a:t>
            </a:r>
            <a:r>
              <a:rPr lang="en-IE" dirty="0" err="1" smtClean="0"/>
              <a:t>Xpath</a:t>
            </a:r>
            <a:r>
              <a:rPr lang="en-IE" dirty="0" smtClean="0"/>
              <a:t> example, looked at the second input after the div with the class </a:t>
            </a:r>
            <a:r>
              <a:rPr lang="en-IE" dirty="0" err="1" smtClean="0">
                <a:latin typeface="Arial Black" pitchFamily="34" charset="0"/>
              </a:rPr>
              <a:t>leftdiv</a:t>
            </a:r>
            <a:endParaRPr lang="en-IE" dirty="0" smtClean="0">
              <a:latin typeface="Arial Black" pitchFamily="34" charset="0"/>
            </a:endParaRPr>
          </a:p>
          <a:p>
            <a:endParaRPr lang="en-IE" dirty="0">
              <a:latin typeface="Arial Black" pitchFamily="34" charset="0"/>
            </a:endParaRPr>
          </a:p>
          <a:p>
            <a:r>
              <a:rPr lang="en-IE" dirty="0" err="1" smtClean="0">
                <a:latin typeface="Arial Black" pitchFamily="34" charset="0"/>
              </a:rPr>
              <a:t>Xpath</a:t>
            </a:r>
            <a:r>
              <a:rPr lang="en-IE" dirty="0" smtClean="0">
                <a:latin typeface="Arial Black" pitchFamily="34" charset="0"/>
              </a:rPr>
              <a:t>=//div[@class=‘</a:t>
            </a:r>
            <a:r>
              <a:rPr lang="en-IE" dirty="0" err="1" smtClean="0">
                <a:latin typeface="Arial Black" pitchFamily="34" charset="0"/>
              </a:rPr>
              <a:t>leftdiv</a:t>
            </a:r>
            <a:r>
              <a:rPr lang="en-IE" dirty="0" smtClean="0">
                <a:latin typeface="Arial Black" pitchFamily="34" charset="0"/>
              </a:rPr>
              <a:t>’]/input[2]</a:t>
            </a:r>
          </a:p>
          <a:p>
            <a:r>
              <a:rPr lang="en-IE" dirty="0" smtClean="0">
                <a:latin typeface="+mj-lt"/>
              </a:rPr>
              <a:t>CSS Equivalent: </a:t>
            </a:r>
            <a:r>
              <a:rPr lang="en-IE" i="1" dirty="0" smtClean="0">
                <a:latin typeface="+mj-lt"/>
              </a:rPr>
              <a:t>Note – Selenium does not support the </a:t>
            </a:r>
            <a:r>
              <a:rPr lang="en-IE" i="1" dirty="0" smtClean="0">
                <a:latin typeface="Arial" panose="020B0604020202020204" pitchFamily="34" charset="0"/>
                <a:cs typeface="Arial" panose="020B0604020202020204" pitchFamily="34" charset="0"/>
              </a:rPr>
              <a:t>nth of type pseudo class so you will not be able to select </a:t>
            </a:r>
            <a:r>
              <a:rPr lang="en-IE" i="1" dirty="0" err="1" smtClean="0">
                <a:latin typeface="Arial" panose="020B0604020202020204" pitchFamily="34" charset="0"/>
                <a:cs typeface="Arial" panose="020B0604020202020204" pitchFamily="34" charset="0"/>
              </a:rPr>
              <a:t>specifc</a:t>
            </a:r>
            <a:r>
              <a:rPr lang="en-IE" i="1" dirty="0" smtClean="0">
                <a:latin typeface="Arial" panose="020B0604020202020204" pitchFamily="34" charset="0"/>
                <a:cs typeface="Arial" panose="020B0604020202020204" pitchFamily="34" charset="0"/>
              </a:rPr>
              <a:t> types</a:t>
            </a:r>
            <a:endParaRPr lang="en-IE" i="1" dirty="0" smtClean="0">
              <a:latin typeface="+mj-lt"/>
            </a:endParaRPr>
          </a:p>
          <a:p>
            <a:endParaRPr lang="en-IE" dirty="0">
              <a:latin typeface="+mj-lt"/>
            </a:endParaRPr>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2420888"/>
            <a:ext cx="10515600" cy="31813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54678404"/>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79512" y="476672"/>
            <a:ext cx="8784976" cy="2308324"/>
          </a:xfrm>
          <a:prstGeom prst="rect">
            <a:avLst/>
          </a:prstGeom>
          <a:noFill/>
        </p:spPr>
        <p:txBody>
          <a:bodyPr wrap="square" rtlCol="0">
            <a:spAutoFit/>
          </a:bodyPr>
          <a:lstStyle/>
          <a:p>
            <a:r>
              <a:rPr lang="en-IE" b="1" dirty="0" smtClean="0"/>
              <a:t>Finding an element by its inner text</a:t>
            </a:r>
          </a:p>
          <a:p>
            <a:endParaRPr lang="en-IE" dirty="0"/>
          </a:p>
          <a:p>
            <a:r>
              <a:rPr lang="en-IE" dirty="0" smtClean="0"/>
              <a:t>Earlier we had </a:t>
            </a:r>
            <a:r>
              <a:rPr lang="en-IE" dirty="0" err="1" smtClean="0">
                <a:latin typeface="Arial Black" pitchFamily="34" charset="0"/>
              </a:rPr>
              <a:t>xpath</a:t>
            </a:r>
            <a:r>
              <a:rPr lang="en-IE" dirty="0" smtClean="0">
                <a:latin typeface="Arial Black" pitchFamily="34" charset="0"/>
              </a:rPr>
              <a:t>=//div[contains(text(), ‘element has a ID’)] </a:t>
            </a:r>
            <a:r>
              <a:rPr lang="en-IE" dirty="0" smtClean="0"/>
              <a:t>to find a div with text in it</a:t>
            </a:r>
          </a:p>
          <a:p>
            <a:endParaRPr lang="en-IE" dirty="0"/>
          </a:p>
          <a:p>
            <a:r>
              <a:rPr lang="en-IE" dirty="0" smtClean="0"/>
              <a:t>Equivalent CSS</a:t>
            </a:r>
          </a:p>
          <a:p>
            <a:endParaRPr lang="en-IE" dirty="0"/>
          </a:p>
          <a:p>
            <a:endParaRPr lang="en-IE"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9712" y="1916832"/>
            <a:ext cx="5337064" cy="39604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58459702"/>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404664"/>
            <a:ext cx="7992888" cy="2308324"/>
          </a:xfrm>
          <a:prstGeom prst="rect">
            <a:avLst/>
          </a:prstGeom>
          <a:noFill/>
        </p:spPr>
        <p:txBody>
          <a:bodyPr wrap="square" rtlCol="0">
            <a:spAutoFit/>
          </a:bodyPr>
          <a:lstStyle/>
          <a:p>
            <a:r>
              <a:rPr lang="en-IE" b="1" dirty="0" smtClean="0"/>
              <a:t>Pattern Matching</a:t>
            </a:r>
          </a:p>
          <a:p>
            <a:endParaRPr lang="en-IE" dirty="0"/>
          </a:p>
          <a:p>
            <a:pPr marL="285750" indent="-285750">
              <a:buFont typeface="Arial" pitchFamily="34" charset="0"/>
              <a:buChar char="•"/>
            </a:pPr>
            <a:r>
              <a:rPr lang="en-IE" dirty="0" smtClean="0"/>
              <a:t>Verifying exact text- Place prefix </a:t>
            </a:r>
            <a:r>
              <a:rPr lang="en-IE" dirty="0" smtClean="0">
                <a:latin typeface="Arial Black" pitchFamily="34" charset="0"/>
              </a:rPr>
              <a:t>exact:</a:t>
            </a:r>
            <a:r>
              <a:rPr lang="en-IE" dirty="0" smtClean="0"/>
              <a:t> in front of item</a:t>
            </a:r>
          </a:p>
          <a:p>
            <a:pPr marL="285750" indent="-285750">
              <a:buFont typeface="Arial" pitchFamily="34" charset="0"/>
              <a:buChar char="•"/>
            </a:pPr>
            <a:r>
              <a:rPr lang="en-IE" dirty="0" smtClean="0"/>
              <a:t>Go </a:t>
            </a:r>
            <a:r>
              <a:rPr lang="en-IE" dirty="0"/>
              <a:t>to this </a:t>
            </a:r>
            <a:r>
              <a:rPr lang="en-IE" dirty="0">
                <a:hlinkClick r:id="rId2"/>
              </a:rPr>
              <a:t>URL:http://</a:t>
            </a:r>
            <a:r>
              <a:rPr lang="en-IE" dirty="0" smtClean="0">
                <a:hlinkClick r:id="rId2"/>
              </a:rPr>
              <a:t>book.theautomatedtester.co.uk/chapter3/yourname</a:t>
            </a:r>
            <a:endParaRPr lang="en-IE" dirty="0" smtClean="0"/>
          </a:p>
          <a:p>
            <a:pPr marL="285750" indent="-285750">
              <a:buFont typeface="Arial" pitchFamily="34" charset="0"/>
              <a:buChar char="•"/>
            </a:pPr>
            <a:r>
              <a:rPr lang="en-IE" dirty="0" smtClean="0"/>
              <a:t>Do the following –Now Run your test</a:t>
            </a:r>
          </a:p>
          <a:p>
            <a:pPr marL="285750" indent="-285750">
              <a:buFont typeface="Arial" pitchFamily="34" charset="0"/>
              <a:buChar char="•"/>
            </a:pPr>
            <a:endParaRPr lang="en-IE" dirty="0" smtClean="0"/>
          </a:p>
          <a:p>
            <a:pPr marL="285750" indent="-285750">
              <a:buFont typeface="Arial" pitchFamily="34" charset="0"/>
              <a:buChar char="•"/>
            </a:pPr>
            <a:endParaRPr lang="en-IE" dirty="0"/>
          </a:p>
          <a:p>
            <a:pPr marL="285750" indent="-285750">
              <a:buFont typeface="Arial" pitchFamily="34" charset="0"/>
              <a:buChar char="•"/>
            </a:pPr>
            <a:endParaRPr lang="en-IE" dirty="0"/>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27784" y="1881992"/>
            <a:ext cx="4467225" cy="44577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260363908"/>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404664"/>
            <a:ext cx="8496944" cy="2031325"/>
          </a:xfrm>
          <a:prstGeom prst="rect">
            <a:avLst/>
          </a:prstGeom>
          <a:noFill/>
        </p:spPr>
        <p:txBody>
          <a:bodyPr wrap="square" rtlCol="0">
            <a:spAutoFit/>
          </a:bodyPr>
          <a:lstStyle/>
          <a:p>
            <a:r>
              <a:rPr lang="en-IE" dirty="0" smtClean="0"/>
              <a:t>Using exact: on links</a:t>
            </a:r>
          </a:p>
          <a:p>
            <a:endParaRPr lang="en-IE" dirty="0"/>
          </a:p>
          <a:p>
            <a:pPr marL="285750" indent="-285750">
              <a:buFont typeface="Arial" pitchFamily="34" charset="0"/>
              <a:buChar char="•"/>
            </a:pPr>
            <a:r>
              <a:rPr lang="en-IE" dirty="0"/>
              <a:t>Go to </a:t>
            </a:r>
            <a:r>
              <a:rPr lang="en-IE" dirty="0">
                <a:hlinkClick r:id="rId2"/>
              </a:rPr>
              <a:t>http://</a:t>
            </a:r>
            <a:r>
              <a:rPr lang="en-IE" dirty="0" smtClean="0">
                <a:hlinkClick r:id="rId2"/>
              </a:rPr>
              <a:t>book.theautomatedtester.co.uk/chapter3</a:t>
            </a:r>
            <a:endParaRPr lang="en-IE" dirty="0" smtClean="0"/>
          </a:p>
          <a:p>
            <a:pPr marL="285750" indent="-285750">
              <a:buFont typeface="Arial" pitchFamily="34" charset="0"/>
              <a:buChar char="•"/>
            </a:pPr>
            <a:r>
              <a:rPr lang="en-IE" dirty="0"/>
              <a:t> </a:t>
            </a:r>
            <a:r>
              <a:rPr lang="en-IE" dirty="0" smtClean="0"/>
              <a:t>We are testing link </a:t>
            </a:r>
            <a:r>
              <a:rPr lang="en-IE" dirty="0" smtClean="0">
                <a:latin typeface="Arial Black" pitchFamily="34" charset="0"/>
              </a:rPr>
              <a:t>Index </a:t>
            </a:r>
            <a:r>
              <a:rPr lang="en-IE" dirty="0" smtClean="0"/>
              <a:t>and using </a:t>
            </a:r>
            <a:r>
              <a:rPr lang="en-IE" dirty="0" smtClean="0">
                <a:latin typeface="Arial Black" pitchFamily="34" charset="0"/>
              </a:rPr>
              <a:t>exact </a:t>
            </a:r>
            <a:r>
              <a:rPr lang="en-IE" dirty="0" smtClean="0"/>
              <a:t>prefix-Run test</a:t>
            </a:r>
          </a:p>
          <a:p>
            <a:pPr algn="r"/>
            <a:endParaRPr lang="en-IE" dirty="0" smtClean="0"/>
          </a:p>
          <a:p>
            <a:pPr marL="285750" indent="-285750">
              <a:buFont typeface="Arial" pitchFamily="34" charset="0"/>
              <a:buChar char="•"/>
            </a:pPr>
            <a:endParaRPr lang="en-IE" dirty="0"/>
          </a:p>
          <a:p>
            <a:endParaRPr lang="en-IE" dirty="0"/>
          </a:p>
        </p:txBody>
      </p:sp>
      <p:pic>
        <p:nvPicPr>
          <p:cNvPr id="921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1760" y="1556792"/>
            <a:ext cx="4434805" cy="508568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9920320"/>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332656"/>
            <a:ext cx="8712968" cy="3693319"/>
          </a:xfrm>
          <a:prstGeom prst="rect">
            <a:avLst/>
          </a:prstGeom>
          <a:noFill/>
        </p:spPr>
        <p:txBody>
          <a:bodyPr wrap="square" rtlCol="0">
            <a:spAutoFit/>
          </a:bodyPr>
          <a:lstStyle/>
          <a:p>
            <a:r>
              <a:rPr lang="en-IE" b="1" dirty="0" smtClean="0"/>
              <a:t>Using globs in our tests</a:t>
            </a:r>
          </a:p>
          <a:p>
            <a:endParaRPr lang="en-IE" dirty="0"/>
          </a:p>
          <a:p>
            <a:pPr marL="285750" indent="-285750">
              <a:buFont typeface="Arial" pitchFamily="34" charset="0"/>
              <a:buChar char="•"/>
            </a:pPr>
            <a:r>
              <a:rPr lang="en-IE" dirty="0" err="1" smtClean="0"/>
              <a:t>Globbing</a:t>
            </a:r>
            <a:r>
              <a:rPr lang="en-IE" dirty="0" smtClean="0"/>
              <a:t> – you want to test something in a div but surrounding text might change suddenly</a:t>
            </a:r>
          </a:p>
          <a:p>
            <a:pPr marL="285750" indent="-285750">
              <a:buFont typeface="Arial" pitchFamily="34" charset="0"/>
              <a:buChar char="•"/>
            </a:pPr>
            <a:r>
              <a:rPr lang="en-IE" dirty="0"/>
              <a:t>Navigate to </a:t>
            </a:r>
            <a:r>
              <a:rPr lang="en-IE" dirty="0">
                <a:hlinkClick r:id="rId2"/>
              </a:rPr>
              <a:t>http://</a:t>
            </a:r>
            <a:r>
              <a:rPr lang="en-IE" dirty="0" smtClean="0">
                <a:hlinkClick r:id="rId2"/>
              </a:rPr>
              <a:t>book.theautomatedtester.co.uk/chapter3</a:t>
            </a:r>
            <a:endParaRPr lang="en-IE" dirty="0" smtClean="0"/>
          </a:p>
          <a:p>
            <a:pPr marL="285750" indent="-285750">
              <a:buFont typeface="Arial" pitchFamily="34" charset="0"/>
              <a:buChar char="•"/>
            </a:pPr>
            <a:r>
              <a:rPr lang="en-IE" dirty="0" smtClean="0"/>
              <a:t>Run following test to verify Virgo star sign present.</a:t>
            </a:r>
          </a:p>
          <a:p>
            <a:pPr marL="285750" indent="-285750">
              <a:buFont typeface="Arial" pitchFamily="34" charset="0"/>
              <a:buChar char="•"/>
            </a:pPr>
            <a:endParaRPr lang="en-IE" dirty="0"/>
          </a:p>
          <a:p>
            <a:pPr marL="285750" indent="-285750">
              <a:buFont typeface="Arial" pitchFamily="34" charset="0"/>
              <a:buChar char="•"/>
            </a:pPr>
            <a:endParaRPr lang="en-IE" dirty="0" smtClean="0"/>
          </a:p>
          <a:p>
            <a:pPr marL="285750" indent="-285750">
              <a:buFont typeface="Arial" pitchFamily="34" charset="0"/>
              <a:buChar char="•"/>
            </a:pPr>
            <a:endParaRPr lang="en-IE" dirty="0"/>
          </a:p>
          <a:p>
            <a:pPr marL="285750" indent="-285750">
              <a:buFont typeface="Arial" pitchFamily="34" charset="0"/>
              <a:buChar char="•"/>
            </a:pPr>
            <a:endParaRPr lang="en-IE" dirty="0" smtClean="0"/>
          </a:p>
          <a:p>
            <a:pPr marL="285750" indent="-285750">
              <a:buFont typeface="Arial" pitchFamily="34" charset="0"/>
              <a:buChar char="•"/>
            </a:pPr>
            <a:endParaRPr lang="en-IE" dirty="0"/>
          </a:p>
          <a:p>
            <a:endParaRPr lang="en-IE" dirty="0" smtClean="0"/>
          </a:p>
          <a:p>
            <a:pPr marL="285750" indent="-285750">
              <a:buFont typeface="Arial" pitchFamily="34" charset="0"/>
              <a:buChar char="•"/>
            </a:pPr>
            <a:endParaRPr lang="en-IE" dirty="0"/>
          </a:p>
        </p:txBody>
      </p:sp>
      <p:pic>
        <p:nvPicPr>
          <p:cNvPr id="102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9666" y="2420888"/>
            <a:ext cx="3876675" cy="3886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17330866"/>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260648"/>
            <a:ext cx="8640960" cy="369332"/>
          </a:xfrm>
          <a:prstGeom prst="rect">
            <a:avLst/>
          </a:prstGeom>
          <a:noFill/>
        </p:spPr>
        <p:txBody>
          <a:bodyPr wrap="square" rtlCol="0">
            <a:spAutoFit/>
          </a:bodyPr>
          <a:lstStyle/>
          <a:p>
            <a:r>
              <a:rPr lang="en-IE" dirty="0" smtClean="0"/>
              <a:t>Check for match “Cap”</a:t>
            </a:r>
            <a:endParaRPr lang="en-IE" dirty="0"/>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04" y="1196752"/>
            <a:ext cx="9363075" cy="39719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36003849"/>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476672"/>
            <a:ext cx="8424936" cy="923330"/>
          </a:xfrm>
          <a:prstGeom prst="rect">
            <a:avLst/>
          </a:prstGeom>
          <a:noFill/>
        </p:spPr>
        <p:txBody>
          <a:bodyPr wrap="square" rtlCol="0">
            <a:spAutoFit/>
          </a:bodyPr>
          <a:lstStyle/>
          <a:p>
            <a:r>
              <a:rPr lang="en-IE" dirty="0" smtClean="0"/>
              <a:t>Check for one character difference – Use the ? Character</a:t>
            </a:r>
          </a:p>
          <a:p>
            <a:endParaRPr lang="en-IE" dirty="0"/>
          </a:p>
          <a:p>
            <a:endParaRPr lang="en-IE" dirty="0"/>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38350" y="1357313"/>
            <a:ext cx="5067300" cy="41433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99401679"/>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332656"/>
            <a:ext cx="8424936" cy="646331"/>
          </a:xfrm>
          <a:prstGeom prst="rect">
            <a:avLst/>
          </a:prstGeom>
          <a:noFill/>
        </p:spPr>
        <p:txBody>
          <a:bodyPr wrap="square" rtlCol="0">
            <a:spAutoFit/>
          </a:bodyPr>
          <a:lstStyle/>
          <a:p>
            <a:r>
              <a:rPr lang="en-IE" dirty="0" smtClean="0"/>
              <a:t>Using character classes in </a:t>
            </a:r>
            <a:r>
              <a:rPr lang="en-IE" dirty="0" err="1" smtClean="0"/>
              <a:t>Globbing</a:t>
            </a:r>
            <a:endParaRPr lang="en-IE" dirty="0" smtClean="0"/>
          </a:p>
          <a:p>
            <a:pPr marL="285750" indent="-285750">
              <a:buFont typeface="Arial" pitchFamily="34" charset="0"/>
              <a:buChar char="•"/>
            </a:pPr>
            <a:r>
              <a:rPr lang="en-IE" dirty="0" smtClean="0"/>
              <a:t>If we want just to check if certain characters in word</a:t>
            </a:r>
            <a:endParaRPr lang="en-IE" dirty="0"/>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95525" y="1340768"/>
            <a:ext cx="4552950" cy="4514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99417580"/>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476672"/>
            <a:ext cx="8784976" cy="2308324"/>
          </a:xfrm>
          <a:prstGeom prst="rect">
            <a:avLst/>
          </a:prstGeom>
          <a:noFill/>
        </p:spPr>
        <p:txBody>
          <a:bodyPr wrap="square" rtlCol="0">
            <a:spAutoFit/>
          </a:bodyPr>
          <a:lstStyle/>
          <a:p>
            <a:r>
              <a:rPr lang="en-IE" b="1" dirty="0" smtClean="0"/>
              <a:t>Using Basic Regular Expressions</a:t>
            </a:r>
          </a:p>
          <a:p>
            <a:pPr marL="285750" indent="-285750">
              <a:buFont typeface="Arial" pitchFamily="34" charset="0"/>
              <a:buChar char="•"/>
            </a:pPr>
            <a:r>
              <a:rPr lang="en-IE" dirty="0" err="1" smtClean="0"/>
              <a:t>Globbing</a:t>
            </a:r>
            <a:r>
              <a:rPr lang="en-IE" dirty="0" smtClean="0"/>
              <a:t> – does not allow to check for numbers or ignore capitalisation</a:t>
            </a:r>
          </a:p>
          <a:p>
            <a:pPr marL="285750" indent="-285750">
              <a:buFont typeface="Arial" pitchFamily="34" charset="0"/>
              <a:buChar char="•"/>
            </a:pPr>
            <a:r>
              <a:rPr lang="en-IE" dirty="0" smtClean="0"/>
              <a:t>Use regular expressions by putting </a:t>
            </a:r>
            <a:r>
              <a:rPr lang="en-IE" dirty="0" err="1" smtClean="0">
                <a:latin typeface="Arial Black" pitchFamily="34" charset="0"/>
              </a:rPr>
              <a:t>regexp</a:t>
            </a:r>
            <a:r>
              <a:rPr lang="en-IE" dirty="0" smtClean="0">
                <a:latin typeface="Arial Black" pitchFamily="34" charset="0"/>
              </a:rPr>
              <a:t>:</a:t>
            </a:r>
            <a:r>
              <a:rPr lang="en-IE" dirty="0" smtClean="0"/>
              <a:t> in front of string we want to check</a:t>
            </a:r>
          </a:p>
          <a:p>
            <a:pPr marL="285750" indent="-285750">
              <a:buFont typeface="Arial" pitchFamily="34" charset="0"/>
              <a:buChar char="•"/>
            </a:pPr>
            <a:r>
              <a:rPr lang="en-IE" dirty="0" smtClean="0">
                <a:latin typeface="Arial Black" pitchFamily="34" charset="0"/>
              </a:rPr>
              <a:t>\w</a:t>
            </a:r>
            <a:r>
              <a:rPr lang="en-IE" dirty="0" smtClean="0"/>
              <a:t> – looks for word characters</a:t>
            </a:r>
          </a:p>
          <a:p>
            <a:pPr marL="285750" indent="-285750">
              <a:buFont typeface="Arial" pitchFamily="34" charset="0"/>
              <a:buChar char="•"/>
            </a:pPr>
            <a:r>
              <a:rPr lang="en-IE" dirty="0" smtClean="0">
                <a:latin typeface="Arial Black" pitchFamily="34" charset="0"/>
              </a:rPr>
              <a:t>\d </a:t>
            </a:r>
            <a:r>
              <a:rPr lang="en-IE" dirty="0" smtClean="0"/>
              <a:t>– looks for digit characters</a:t>
            </a:r>
          </a:p>
          <a:p>
            <a:pPr marL="285750" indent="-285750">
              <a:buFont typeface="Arial" pitchFamily="34" charset="0"/>
              <a:buChar char="•"/>
            </a:pPr>
            <a:r>
              <a:rPr lang="en-IE" dirty="0" smtClean="0">
                <a:latin typeface="Arial Black" pitchFamily="34" charset="0"/>
              </a:rPr>
              <a:t>[ ] </a:t>
            </a:r>
            <a:r>
              <a:rPr lang="en-IE" dirty="0" smtClean="0"/>
              <a:t>-tells expression how many times it should expect each type</a:t>
            </a:r>
          </a:p>
          <a:p>
            <a:endParaRPr lang="en-IE" dirty="0">
              <a:latin typeface="Arial Black" pitchFamily="34" charset="0"/>
            </a:endParaRPr>
          </a:p>
          <a:p>
            <a:pPr marL="285750" indent="-285750">
              <a:buFont typeface="Arial" pitchFamily="34" charset="0"/>
              <a:buChar char="•"/>
            </a:pPr>
            <a:endParaRPr lang="en-IE" dirty="0"/>
          </a:p>
        </p:txBody>
      </p:sp>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0036" y="2204864"/>
            <a:ext cx="7124700" cy="44767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83884391"/>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28351"/>
            <a:ext cx="8964488" cy="1754326"/>
          </a:xfrm>
          <a:prstGeom prst="rect">
            <a:avLst/>
          </a:prstGeom>
          <a:noFill/>
        </p:spPr>
        <p:txBody>
          <a:bodyPr wrap="square" rtlCol="0">
            <a:spAutoFit/>
          </a:bodyPr>
          <a:lstStyle/>
          <a:p>
            <a:r>
              <a:rPr lang="en-IE" dirty="0" smtClean="0"/>
              <a:t>Using regular expression wildcards</a:t>
            </a:r>
          </a:p>
          <a:p>
            <a:endParaRPr lang="en-IE" dirty="0"/>
          </a:p>
          <a:p>
            <a:pPr marL="285750" indent="-285750">
              <a:buFont typeface="Arial" pitchFamily="34" charset="0"/>
              <a:buChar char="•"/>
            </a:pPr>
            <a:r>
              <a:rPr lang="en-IE" dirty="0">
                <a:hlinkClick r:id="rId3"/>
              </a:rPr>
              <a:t>http://</a:t>
            </a:r>
            <a:r>
              <a:rPr lang="en-IE" dirty="0" smtClean="0">
                <a:hlinkClick r:id="rId3"/>
              </a:rPr>
              <a:t>book.theautomatedtester.co.uk/chapter3/yourname</a:t>
            </a:r>
            <a:endParaRPr lang="en-IE" dirty="0" smtClean="0"/>
          </a:p>
          <a:p>
            <a:pPr marL="285750" indent="-285750">
              <a:buFont typeface="Arial" pitchFamily="34" charset="0"/>
              <a:buChar char="•"/>
            </a:pPr>
            <a:endParaRPr lang="en-IE" dirty="0"/>
          </a:p>
          <a:p>
            <a:pPr marL="285750" indent="-285750">
              <a:buFont typeface="Arial" pitchFamily="34" charset="0"/>
              <a:buChar char="•"/>
            </a:pPr>
            <a:endParaRPr lang="en-IE" dirty="0" smtClean="0"/>
          </a:p>
          <a:p>
            <a:pPr marL="285750" indent="-285750">
              <a:buFont typeface="Arial" pitchFamily="34" charset="0"/>
              <a:buChar char="•"/>
            </a:pPr>
            <a:endParaRPr lang="en-IE" dirty="0"/>
          </a:p>
        </p:txBody>
      </p:sp>
      <p:pic>
        <p:nvPicPr>
          <p:cNvPr id="1536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23728" y="1123354"/>
            <a:ext cx="5279026" cy="53299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8309536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94015</TotalTime>
  <Words>3733</Words>
  <Application>Microsoft Macintosh PowerPoint</Application>
  <PresentationFormat>On-screen Show (4:3)</PresentationFormat>
  <Paragraphs>631</Paragraphs>
  <Slides>194</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194</vt:i4>
      </vt:variant>
    </vt:vector>
  </HeadingPairs>
  <TitlesOfParts>
    <vt:vector size="201" baseType="lpstr">
      <vt:lpstr>Algerian</vt:lpstr>
      <vt:lpstr>Arial Black</vt:lpstr>
      <vt:lpstr>Calibri</vt:lpstr>
      <vt:lpstr>Courier New</vt:lpstr>
      <vt:lpstr>Verdana</vt:lpstr>
      <vt:lpstr>Arial</vt:lpstr>
      <vt:lpstr>Office Theme</vt:lpstr>
      <vt:lpstr>Selenium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Locators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Using JavaScript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User Extensions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Create a New Lead using Salesforce site</vt:lpstr>
      <vt:lpstr>PowerPoint Presentation</vt:lpstr>
      <vt:lpstr>PowerPoint Presentation</vt:lpstr>
      <vt:lpstr>PowerPoint Presentation</vt:lpstr>
      <vt:lpstr>PowerPoint Presentation</vt:lpstr>
      <vt:lpstr>PowerPoint Presentation</vt:lpstr>
      <vt:lpstr>Testing Popups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Attaching File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Handling Java Script Alert Messages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Selenium</dc:title>
  <dc:creator>NAOMI</dc:creator>
  <cp:lastModifiedBy>Martin Hynes</cp:lastModifiedBy>
  <cp:revision>318</cp:revision>
  <dcterms:created xsi:type="dcterms:W3CDTF">2013-05-23T09:50:49Z</dcterms:created>
  <dcterms:modified xsi:type="dcterms:W3CDTF">2017-01-29T16:36:04Z</dcterms:modified>
</cp:coreProperties>
</file>